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33"/>
  </p:notesMasterIdLst>
  <p:sldIdLst>
    <p:sldId id="256" r:id="rId2"/>
    <p:sldId id="258" r:id="rId3"/>
    <p:sldId id="261" r:id="rId4"/>
    <p:sldId id="262" r:id="rId5"/>
    <p:sldId id="257" r:id="rId6"/>
    <p:sldId id="311" r:id="rId7"/>
    <p:sldId id="265" r:id="rId8"/>
    <p:sldId id="260" r:id="rId9"/>
    <p:sldId id="312" r:id="rId10"/>
    <p:sldId id="266" r:id="rId11"/>
    <p:sldId id="285" r:id="rId12"/>
    <p:sldId id="275" r:id="rId13"/>
    <p:sldId id="284" r:id="rId14"/>
    <p:sldId id="313" r:id="rId15"/>
    <p:sldId id="259" r:id="rId16"/>
    <p:sldId id="274" r:id="rId17"/>
    <p:sldId id="279" r:id="rId18"/>
    <p:sldId id="263" r:id="rId19"/>
    <p:sldId id="267" r:id="rId20"/>
    <p:sldId id="268" r:id="rId21"/>
    <p:sldId id="270" r:id="rId22"/>
    <p:sldId id="271" r:id="rId23"/>
    <p:sldId id="273" r:id="rId24"/>
    <p:sldId id="276" r:id="rId25"/>
    <p:sldId id="277" r:id="rId26"/>
    <p:sldId id="278" r:id="rId27"/>
    <p:sldId id="280" r:id="rId28"/>
    <p:sldId id="287" r:id="rId29"/>
    <p:sldId id="289" r:id="rId30"/>
    <p:sldId id="290" r:id="rId31"/>
    <p:sldId id="293" r:id="rId32"/>
  </p:sldIdLst>
  <p:sldSz cx="9144000" cy="5143500" type="screen16x9"/>
  <p:notesSz cx="6858000" cy="9144000"/>
  <p:embeddedFontLst>
    <p:embeddedFont>
      <p:font typeface="Anaheim" panose="020B0604020202020204" charset="0"/>
      <p:regular r:id="rId34"/>
      <p:bold r:id="rId35"/>
    </p:embeddedFont>
    <p:embeddedFont>
      <p:font typeface="Antic" panose="020B0604020202020204" charset="0"/>
      <p:regular r:id="rId36"/>
    </p:embeddedFont>
    <p:embeddedFont>
      <p:font typeface="Archivo Black" panose="020B0604020202020204" charset="0"/>
      <p:regular r:id="rId37"/>
    </p:embeddedFont>
    <p:embeddedFont>
      <p:font typeface="Barlow" panose="00000500000000000000" pitchFamily="2" charset="0"/>
      <p:regular r:id="rId38"/>
      <p:bold r:id="rId39"/>
      <p:italic r:id="rId40"/>
      <p:boldItalic r:id="rId41"/>
    </p:embeddedFont>
    <p:embeddedFont>
      <p:font typeface="Barlow Medium" panose="00000600000000000000" pitchFamily="2" charset="0"/>
      <p:regular r:id="rId42"/>
      <p:bold r:id="rId43"/>
      <p:italic r:id="rId44"/>
      <p:boldItalic r:id="rId45"/>
    </p:embeddedFont>
    <p:embeddedFont>
      <p:font typeface="Baskervville" panose="020B0604020202020204" charset="0"/>
      <p:regular r:id="rId46"/>
      <p:italic r:id="rId47"/>
    </p:embeddedFont>
    <p:embeddedFont>
      <p:font typeface="Bebas Neue" panose="020B0606020202050201" pitchFamily="34" charset="0"/>
      <p:regular r:id="rId48"/>
    </p:embeddedFont>
    <p:embeddedFont>
      <p:font typeface="Fira Sans Extra Condensed Medium" panose="020B0604020202020204" charset="0"/>
      <p:regular r:id="rId49"/>
      <p:bold r:id="rId50"/>
      <p:italic r:id="rId51"/>
      <p:boldItalic r:id="rId52"/>
    </p:embeddedFont>
    <p:embeddedFont>
      <p:font typeface="Nunito Light" pitchFamily="2" charset="0"/>
      <p:regular r:id="rId53"/>
      <p:italic r:id="rId54"/>
    </p:embeddedFont>
    <p:embeddedFont>
      <p:font typeface="PT Sans" panose="020B0503020203020204" pitchFamily="34" charset="0"/>
      <p:regular r:id="rId55"/>
      <p:bold r:id="rId56"/>
      <p:italic r:id="rId57"/>
      <p:boldItalic r:id="rId58"/>
    </p:embeddedFont>
    <p:embeddedFont>
      <p:font typeface="Sans Serif Collection" panose="020B0502040504020204" pitchFamily="34" charset="-78"/>
      <p:regular r:id="rId59"/>
    </p:embeddedFont>
    <p:embeddedFont>
      <p:font typeface="Titillium Web Black" panose="00000A00000000000000" pitchFamily="2" charset="0"/>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7A009A-3F8C-4F84-8700-6069067AD273}">
  <a:tblStyle styleId="{4D7A009A-3F8C-4F84-8700-6069067AD2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95320" autoAdjust="0"/>
  </p:normalViewPr>
  <p:slideViewPr>
    <p:cSldViewPr snapToGrid="0">
      <p:cViewPr>
        <p:scale>
          <a:sx n="75" d="100"/>
          <a:sy n="75" d="100"/>
        </p:scale>
        <p:origin x="1296" y="994"/>
      </p:cViewPr>
      <p:guideLst/>
    </p:cSldViewPr>
  </p:slideViewPr>
  <p:outlineViewPr>
    <p:cViewPr>
      <p:scale>
        <a:sx n="33" d="100"/>
        <a:sy n="33" d="100"/>
      </p:scale>
      <p:origin x="0" y="-509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753c1e3c24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753c1e3c24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https://github.com/degardinbruno/kinetic-gan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753c1e3c24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753c1e3c24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753c1e3c24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753c1e3c24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753c1e3c2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753c1e3c2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a:extLst>
            <a:ext uri="{FF2B5EF4-FFF2-40B4-BE49-F238E27FC236}">
              <a16:creationId xmlns:a16="http://schemas.microsoft.com/office/drawing/2014/main" id="{2E813826-0096-7A08-F71A-E927E6EB6CBC}"/>
            </a:ext>
          </a:extLst>
        </p:cNvPr>
        <p:cNvGrpSpPr/>
        <p:nvPr/>
      </p:nvGrpSpPr>
      <p:grpSpPr>
        <a:xfrm>
          <a:off x="0" y="0"/>
          <a:ext cx="0" cy="0"/>
          <a:chOff x="0" y="0"/>
          <a:chExt cx="0" cy="0"/>
        </a:xfrm>
      </p:grpSpPr>
      <p:sp>
        <p:nvSpPr>
          <p:cNvPr id="719" name="Google Shape;719;g1753c1e3c24_0_256:notes">
            <a:extLst>
              <a:ext uri="{FF2B5EF4-FFF2-40B4-BE49-F238E27FC236}">
                <a16:creationId xmlns:a16="http://schemas.microsoft.com/office/drawing/2014/main" id="{0C2BA47D-2FF1-4959-A379-B17E652F8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753c1e3c24_0_256:notes">
            <a:extLst>
              <a:ext uri="{FF2B5EF4-FFF2-40B4-BE49-F238E27FC236}">
                <a16:creationId xmlns:a16="http://schemas.microsoft.com/office/drawing/2014/main" id="{0F744793-CEC5-72ED-DE3B-E50921D987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600"/>
              </a:spcAft>
              <a:buClr>
                <a:schemeClr val="tx1"/>
              </a:buClr>
              <a:buSzPts val="1100"/>
              <a:buFont typeface="Wingdings" panose="05000000000000000000" pitchFamily="2" charset="2"/>
              <a:buChar char="Ø"/>
              <a:tabLst/>
              <a:defRPr/>
            </a:pPr>
            <a:r>
              <a:rPr lang="en-US" sz="1100" b="0" i="0" u="none" strike="noStrike" baseline="0" dirty="0">
                <a:latin typeface="Barlow" panose="00000500000000000000" pitchFamily="2" charset="0"/>
              </a:rPr>
              <a:t>To compute them, we would generate N = 1000 long-duration skeleton sequences F[n], n = 1, . . . ,N, and cut each sequence into M = 1000 short snippets F[</a:t>
            </a:r>
            <a:r>
              <a:rPr lang="en-US" sz="1100" b="0" i="0" u="none" strike="noStrike" baseline="0" dirty="0" err="1">
                <a:latin typeface="Barlow" panose="00000500000000000000" pitchFamily="2" charset="0"/>
              </a:rPr>
              <a:t>n,m</a:t>
            </a:r>
            <a:r>
              <a:rPr lang="en-US" sz="1100" b="0" i="0" u="none" strike="noStrike" baseline="0" dirty="0">
                <a:latin typeface="Barlow" panose="00000500000000000000" pitchFamily="2" charset="0"/>
              </a:rPr>
              <a:t>] of length 32.</a:t>
            </a:r>
            <a:endParaRPr lang="en-US" dirty="0">
              <a:solidFill>
                <a:schemeClr val="dk1"/>
              </a:solidFill>
              <a:latin typeface="Barlow"/>
              <a:ea typeface="Barlow"/>
              <a:cs typeface="Barlow"/>
              <a:sym typeface="Barlow"/>
            </a:endParaRPr>
          </a:p>
          <a:p>
            <a:pPr marL="0" lvl="0" indent="0" algn="l" rtl="0">
              <a:spcBef>
                <a:spcPts val="0"/>
              </a:spcBef>
              <a:spcAft>
                <a:spcPts val="600"/>
              </a:spcAft>
              <a:buClr>
                <a:schemeClr val="tx1"/>
              </a:buClr>
              <a:buFont typeface="Wingdings" panose="05000000000000000000" pitchFamily="2" charset="2"/>
              <a:buNone/>
            </a:pPr>
            <a:endParaRPr lang="en-US" dirty="0">
              <a:solidFill>
                <a:schemeClr val="dk1"/>
              </a:solidFill>
              <a:latin typeface="Barlow"/>
              <a:ea typeface="Barlow"/>
              <a:cs typeface="Barlow"/>
              <a:sym typeface="Barlow"/>
            </a:endParaRPr>
          </a:p>
          <a:p>
            <a:pPr marL="0" lvl="0" indent="0" algn="l" rtl="0">
              <a:spcBef>
                <a:spcPts val="0"/>
              </a:spcBef>
              <a:spcAft>
                <a:spcPts val="600"/>
              </a:spcAft>
              <a:buClr>
                <a:schemeClr val="tx1"/>
              </a:buClr>
              <a:buFont typeface="Wingdings" panose="05000000000000000000" pitchFamily="2" charset="2"/>
              <a:buNone/>
            </a:pPr>
            <a:r>
              <a:rPr lang="en-US" dirty="0">
                <a:solidFill>
                  <a:schemeClr val="dk1"/>
                </a:solidFill>
                <a:latin typeface="Barlow"/>
                <a:ea typeface="Barlow"/>
                <a:cs typeface="Barlow"/>
                <a:sym typeface="Barlow"/>
              </a:rPr>
              <a:t>FID[e]</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Fix an index m </a:t>
            </a:r>
            <a:r>
              <a:rPr lang="en-US" dirty="0">
                <a:solidFill>
                  <a:schemeClr val="dk1"/>
                </a:solidFill>
                <a:latin typeface="Barlow"/>
                <a:ea typeface="Barlow"/>
                <a:cs typeface="Barlow"/>
                <a:sym typeface="Wingdings" panose="05000000000000000000" pitchFamily="2" charset="2"/>
              </a:rPr>
              <a:t></a:t>
            </a:r>
            <a:r>
              <a:rPr lang="en-US" dirty="0">
                <a:solidFill>
                  <a:schemeClr val="dk1"/>
                </a:solidFill>
                <a:latin typeface="Barlow"/>
                <a:ea typeface="Barlow"/>
                <a:cs typeface="Barlow"/>
                <a:sym typeface="Barlow"/>
              </a:rPr>
              <a:t> {1, 2, . . . ,M}, we can compute FID/IS on the set of snippets at the m-</a:t>
            </a:r>
            <a:r>
              <a:rPr lang="en-US" dirty="0" err="1">
                <a:solidFill>
                  <a:schemeClr val="dk1"/>
                </a:solidFill>
                <a:latin typeface="Barlow"/>
                <a:ea typeface="Barlow"/>
                <a:cs typeface="Barlow"/>
                <a:sym typeface="Barlow"/>
              </a:rPr>
              <a:t>th</a:t>
            </a:r>
            <a:r>
              <a:rPr lang="en-US" dirty="0">
                <a:solidFill>
                  <a:schemeClr val="dk1"/>
                </a:solidFill>
                <a:latin typeface="Barlow"/>
                <a:ea typeface="Barlow"/>
                <a:cs typeface="Barlow"/>
                <a:sym typeface="Barlow"/>
              </a:rPr>
              <a:t> position of all sequences. </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Mean ensemble FID/IS </a:t>
            </a:r>
            <a:r>
              <a:rPr lang="en-US" dirty="0" err="1">
                <a:solidFill>
                  <a:schemeClr val="dk1"/>
                </a:solidFill>
                <a:latin typeface="Barlow"/>
                <a:ea typeface="Barlow"/>
                <a:cs typeface="Barlow"/>
                <a:sym typeface="Barlow"/>
              </a:rPr>
              <a:t>is</a:t>
            </a:r>
            <a:r>
              <a:rPr lang="en-US" dirty="0">
                <a:solidFill>
                  <a:schemeClr val="dk1"/>
                </a:solidFill>
                <a:latin typeface="Barlow"/>
                <a:ea typeface="Barlow"/>
                <a:cs typeface="Barlow"/>
                <a:sym typeface="Barlow"/>
              </a:rPr>
              <a:t> then obtained by averaging the above FID/IS values over all position indices.</a:t>
            </a:r>
          </a:p>
          <a:p>
            <a:pPr marL="0" lvl="0" indent="0" algn="l" rtl="0">
              <a:spcBef>
                <a:spcPts val="0"/>
              </a:spcBef>
              <a:spcAft>
                <a:spcPts val="600"/>
              </a:spcAft>
              <a:buClr>
                <a:schemeClr val="tx1"/>
              </a:buClr>
              <a:buFont typeface="Wingdings" panose="05000000000000000000" pitchFamily="2" charset="2"/>
              <a:buNone/>
            </a:pPr>
            <a:endParaRPr lang="en-US" dirty="0">
              <a:solidFill>
                <a:schemeClr val="dk1"/>
              </a:solidFill>
              <a:latin typeface="Barlow"/>
              <a:ea typeface="Barlow"/>
              <a:cs typeface="Barlow"/>
              <a:sym typeface="Barlow"/>
            </a:endParaRPr>
          </a:p>
          <a:p>
            <a:pPr marL="0" lvl="0" indent="0" algn="l" rtl="0">
              <a:spcBef>
                <a:spcPts val="0"/>
              </a:spcBef>
              <a:spcAft>
                <a:spcPts val="600"/>
              </a:spcAft>
              <a:buClr>
                <a:schemeClr val="tx1"/>
              </a:buClr>
              <a:buFont typeface="Wingdings" panose="05000000000000000000" pitchFamily="2" charset="2"/>
              <a:buNone/>
            </a:pPr>
            <a:r>
              <a:rPr lang="en-US" dirty="0">
                <a:solidFill>
                  <a:schemeClr val="dk1"/>
                </a:solidFill>
                <a:latin typeface="Barlow"/>
                <a:ea typeface="Barlow"/>
                <a:cs typeface="Barlow"/>
                <a:sym typeface="Barlow"/>
              </a:rPr>
              <a:t>FID[t]</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We first obtain the time FID/IS scores for each generated sequence by computing the basic metrics on all snippets within each sequence. </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Then we average the scores across all sequences.</a:t>
            </a:r>
          </a:p>
          <a:p>
            <a:pPr marL="0" lvl="0" indent="0" algn="l" rtl="0">
              <a:spcBef>
                <a:spcPts val="0"/>
              </a:spcBef>
              <a:spcAft>
                <a:spcPts val="600"/>
              </a:spcAft>
              <a:buClr>
                <a:schemeClr val="tx1"/>
              </a:buClr>
              <a:buFont typeface="Wingdings" panose="05000000000000000000" pitchFamily="2" charset="2"/>
              <a:buNone/>
            </a:pPr>
            <a:endParaRPr lang="en-US" dirty="0">
              <a:solidFill>
                <a:schemeClr val="dk1"/>
              </a:solidFill>
              <a:latin typeface="Barlow"/>
              <a:ea typeface="Barlow"/>
              <a:cs typeface="Barlow"/>
              <a:sym typeface="Barlow"/>
            </a:endParaRP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Short FID (FIDᵉ): Focuses on initial frame quality.</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Time FID (FIDᵗ): Assesses intra-sequence consistency over time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79818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753c1e3c24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753c1e3c24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753c1e3c24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753c1e3c24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753c1e3c24_0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753c1e3c24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753c1e3c24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753c1e3c24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6f9e0533b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6f9e0533b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753c1e3c2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753c1e3c2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6f9e0533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6f9e0533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b="0" i="0" dirty="0">
                <a:solidFill>
                  <a:srgbClr val="E5E1DC"/>
                </a:solidFill>
                <a:effectLst/>
                <a:latin typeface="Sans Serif Collection" panose="020B0502040204020203" pitchFamily="34" charset="-78"/>
              </a:rPr>
              <a:t>A powerful technique for generating high-quality synthetic data using Wasserstein Generative Adversarial Networks with Gradient Penalty</a:t>
            </a:r>
            <a:r>
              <a:rPr lang="en-US" b="0" i="0" dirty="0">
                <a:solidFill>
                  <a:srgbClr val="C4BFB6"/>
                </a:solidFill>
                <a:effectLst/>
                <a:latin typeface="Sans Serif Collection" panose="020B0502040204020203" pitchFamily="34" charset="-78"/>
              </a:rPr>
              <a:t>.</a:t>
            </a:r>
          </a:p>
          <a:p>
            <a:pPr marL="228600" lvl="0" indent="-228600" algn="l" rtl="0">
              <a:spcBef>
                <a:spcPts val="0"/>
              </a:spcBef>
              <a:spcAft>
                <a:spcPts val="0"/>
              </a:spcAft>
              <a:buAutoNum type="arabicPeriod"/>
            </a:pPr>
            <a:r>
              <a:rPr lang="en-US" b="0" i="0" dirty="0">
                <a:solidFill>
                  <a:srgbClr val="D9D4CD"/>
                </a:solidFill>
                <a:effectLst/>
                <a:latin typeface="Sans Serif Collection" panose="020B0502040204020203" pitchFamily="34" charset="-78"/>
              </a:rPr>
              <a:t>An ablation study aims to determine the contribution of a component to an AI system by removing the component, and then analyzing the resultant performance of the system.</a:t>
            </a:r>
          </a:p>
          <a:p>
            <a:pPr marL="228600" lvl="0" indent="-228600" algn="l" rtl="0">
              <a:spcBef>
                <a:spcPts val="0"/>
              </a:spcBef>
              <a:spcAft>
                <a:spcPts val="0"/>
              </a:spcAft>
              <a:buAutoNum type="arabicPeriod"/>
            </a:pPr>
            <a:r>
              <a:rPr lang="en-US" dirty="0" err="1"/>
              <a:t>Fr´echet</a:t>
            </a:r>
            <a:r>
              <a:rPr lang="en-US" dirty="0"/>
              <a:t> Inception Distance (FID) [13], which measures the distance between the statistics of real and synthesized data on feature space.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a:extLst>
            <a:ext uri="{FF2B5EF4-FFF2-40B4-BE49-F238E27FC236}">
              <a16:creationId xmlns:a16="http://schemas.microsoft.com/office/drawing/2014/main" id="{75186143-3321-921D-58D3-BC6212A94E1F}"/>
            </a:ext>
          </a:extLst>
        </p:cNvPr>
        <p:cNvGrpSpPr/>
        <p:nvPr/>
      </p:nvGrpSpPr>
      <p:grpSpPr>
        <a:xfrm>
          <a:off x="0" y="0"/>
          <a:ext cx="0" cy="0"/>
          <a:chOff x="0" y="0"/>
          <a:chExt cx="0" cy="0"/>
        </a:xfrm>
      </p:grpSpPr>
      <p:sp>
        <p:nvSpPr>
          <p:cNvPr id="301" name="Google Shape;301;g16f9e0533b7_0_0:notes">
            <a:extLst>
              <a:ext uri="{FF2B5EF4-FFF2-40B4-BE49-F238E27FC236}">
                <a16:creationId xmlns:a16="http://schemas.microsoft.com/office/drawing/2014/main" id="{53527198-6B2A-D2FB-8067-13EDE1AF4C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6f9e0533b7_0_0:notes">
            <a:extLst>
              <a:ext uri="{FF2B5EF4-FFF2-40B4-BE49-F238E27FC236}">
                <a16:creationId xmlns:a16="http://schemas.microsoft.com/office/drawing/2014/main" id="{B1785DD6-44EC-C118-D59E-B3AF0953BA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b="0" i="0" dirty="0">
                <a:solidFill>
                  <a:srgbClr val="E5E1DC"/>
                </a:solidFill>
                <a:effectLst/>
                <a:latin typeface="Arial" panose="020B0604020202020204" pitchFamily="34" charset="0"/>
                <a:cs typeface="Arial" panose="020B0604020202020204" pitchFamily="34" charset="0"/>
              </a:rPr>
              <a:t>A powerful technique for generating high-quality synthetic data using Wasserstein Generative Adversarial Networks with Gradient Penalty</a:t>
            </a:r>
            <a:r>
              <a:rPr lang="en-US" b="0" i="0" dirty="0">
                <a:solidFill>
                  <a:srgbClr val="C4BFB6"/>
                </a:solidFill>
                <a:effectLst/>
                <a:latin typeface="Arial" panose="020B0604020202020204" pitchFamily="34" charset="0"/>
                <a:cs typeface="Arial" panose="020B0604020202020204" pitchFamily="34" charset="0"/>
              </a:rPr>
              <a:t>.</a:t>
            </a:r>
          </a:p>
          <a:p>
            <a:pPr marL="228600" lvl="0" indent="-228600" algn="l" rtl="0">
              <a:spcBef>
                <a:spcPts val="0"/>
              </a:spcBef>
              <a:spcAft>
                <a:spcPts val="0"/>
              </a:spcAft>
              <a:buAutoNum type="arabicPeriod"/>
            </a:pPr>
            <a:r>
              <a:rPr lang="en-US" b="0" i="0" dirty="0">
                <a:solidFill>
                  <a:srgbClr val="D9D4CD"/>
                </a:solidFill>
                <a:effectLst/>
                <a:latin typeface="Arial" panose="020B0604020202020204" pitchFamily="34" charset="0"/>
                <a:cs typeface="Arial" panose="020B0604020202020204" pitchFamily="34" charset="0"/>
              </a:rPr>
              <a:t>An ablation study aims to determine the contribution of a component to an AI system by removing the component, and then analyzing the resultant performance of the system.</a:t>
            </a:r>
          </a:p>
          <a:p>
            <a:pPr marL="228600" lvl="0" indent="-228600" algn="l" rtl="0">
              <a:spcBef>
                <a:spcPts val="0"/>
              </a:spcBef>
              <a:spcAft>
                <a:spcPts val="0"/>
              </a:spcAft>
              <a:buAutoNum type="arabicPeriod"/>
            </a:pPr>
            <a:r>
              <a:rPr lang="en-US" dirty="0" err="1">
                <a:latin typeface="Arial" panose="020B0604020202020204" pitchFamily="34" charset="0"/>
                <a:cs typeface="Arial" panose="020B0604020202020204" pitchFamily="34" charset="0"/>
              </a:rPr>
              <a:t>Fr´echet</a:t>
            </a:r>
            <a:r>
              <a:rPr lang="en-US" dirty="0">
                <a:latin typeface="Arial" panose="020B0604020202020204" pitchFamily="34" charset="0"/>
                <a:cs typeface="Arial" panose="020B0604020202020204" pitchFamily="34" charset="0"/>
              </a:rPr>
              <a:t> Inception Distance (FID) [13], which measures the distance between the statistics of real and synthesized data on feature space.</a:t>
            </a:r>
          </a:p>
        </p:txBody>
      </p:sp>
    </p:spTree>
    <p:extLst>
      <p:ext uri="{BB962C8B-B14F-4D97-AF65-F5344CB8AC3E}">
        <p14:creationId xmlns:p14="http://schemas.microsoft.com/office/powerpoint/2010/main" val="238052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https://paperswithcode.com/paper/conditional-generative-adversarial-nets#code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a:extLst>
            <a:ext uri="{FF2B5EF4-FFF2-40B4-BE49-F238E27FC236}">
              <a16:creationId xmlns:a16="http://schemas.microsoft.com/office/drawing/2014/main" id="{1398C5B4-CB15-253F-DE24-AFC62EAE6343}"/>
            </a:ext>
          </a:extLst>
        </p:cNvPr>
        <p:cNvGrpSpPr/>
        <p:nvPr/>
      </p:nvGrpSpPr>
      <p:grpSpPr>
        <a:xfrm>
          <a:off x="0" y="0"/>
          <a:ext cx="0" cy="0"/>
          <a:chOff x="0" y="0"/>
          <a:chExt cx="0" cy="0"/>
        </a:xfrm>
      </p:grpSpPr>
      <p:sp>
        <p:nvSpPr>
          <p:cNvPr id="734" name="Google Shape;734;g1753c1e3c24_0_260:notes">
            <a:extLst>
              <a:ext uri="{FF2B5EF4-FFF2-40B4-BE49-F238E27FC236}">
                <a16:creationId xmlns:a16="http://schemas.microsoft.com/office/drawing/2014/main" id="{DFE4F6B2-EC19-BF55-0DAD-7B46DBBCA6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753c1e3c24_0_260:notes">
            <a:extLst>
              <a:ext uri="{FF2B5EF4-FFF2-40B4-BE49-F238E27FC236}">
                <a16:creationId xmlns:a16="http://schemas.microsoft.com/office/drawing/2014/main" id="{8214FAF4-3150-92B6-4E1C-48113222D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526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0" name="Google Shape;10;p2"/>
          <p:cNvSpPr/>
          <p:nvPr/>
        </p:nvSpPr>
        <p:spPr>
          <a:xfrm>
            <a:off x="4718350" y="10034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266375" y="1149783"/>
            <a:ext cx="5940900" cy="2239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4513575" y="3698400"/>
            <a:ext cx="3958200" cy="475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pic>
        <p:nvPicPr>
          <p:cNvPr id="60" name="Google Shape;60;p13"/>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61" name="Google Shape;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13"/>
          <p:cNvSpPr txBox="1">
            <a:spLocks noGrp="1"/>
          </p:cNvSpPr>
          <p:nvPr>
            <p:ph type="subTitle" idx="1"/>
          </p:nvPr>
        </p:nvSpPr>
        <p:spPr>
          <a:xfrm>
            <a:off x="720000" y="2119424"/>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 name="Google Shape;63;p13"/>
          <p:cNvSpPr txBox="1">
            <a:spLocks noGrp="1"/>
          </p:cNvSpPr>
          <p:nvPr>
            <p:ph type="subTitle" idx="2"/>
          </p:nvPr>
        </p:nvSpPr>
        <p:spPr>
          <a:xfrm>
            <a:off x="3369317" y="2116975"/>
            <a:ext cx="24015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subTitle" idx="3"/>
          </p:nvPr>
        </p:nvSpPr>
        <p:spPr>
          <a:xfrm>
            <a:off x="3369317" y="3853350"/>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 name="Google Shape;65;p13"/>
          <p:cNvSpPr txBox="1">
            <a:spLocks noGrp="1"/>
          </p:cNvSpPr>
          <p:nvPr>
            <p:ph type="subTitle" idx="4"/>
          </p:nvPr>
        </p:nvSpPr>
        <p:spPr>
          <a:xfrm>
            <a:off x="6016518" y="3853350"/>
            <a:ext cx="24015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 name="Google Shape;66;p13"/>
          <p:cNvSpPr txBox="1">
            <a:spLocks noGrp="1"/>
          </p:cNvSpPr>
          <p:nvPr>
            <p:ph type="subTitle" idx="5"/>
          </p:nvPr>
        </p:nvSpPr>
        <p:spPr>
          <a:xfrm>
            <a:off x="6016518" y="2116975"/>
            <a:ext cx="24048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 name="Google Shape;67;p13"/>
          <p:cNvSpPr txBox="1">
            <a:spLocks noGrp="1"/>
          </p:cNvSpPr>
          <p:nvPr>
            <p:ph type="title" idx="6" hasCustomPrompt="1"/>
          </p:nvPr>
        </p:nvSpPr>
        <p:spPr>
          <a:xfrm>
            <a:off x="720000"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7" hasCustomPrompt="1"/>
          </p:nvPr>
        </p:nvSpPr>
        <p:spPr>
          <a:xfrm>
            <a:off x="3369317" y="3094816"/>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8" hasCustomPrompt="1"/>
          </p:nvPr>
        </p:nvSpPr>
        <p:spPr>
          <a:xfrm>
            <a:off x="3369317"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9" hasCustomPrompt="1"/>
          </p:nvPr>
        </p:nvSpPr>
        <p:spPr>
          <a:xfrm>
            <a:off x="6016518" y="3081166"/>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13" hasCustomPrompt="1"/>
          </p:nvPr>
        </p:nvSpPr>
        <p:spPr>
          <a:xfrm>
            <a:off x="6016518" y="1344783"/>
            <a:ext cx="734700" cy="4476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720000" y="181387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15"/>
          </p:nvPr>
        </p:nvSpPr>
        <p:spPr>
          <a:xfrm>
            <a:off x="3369317" y="1813875"/>
            <a:ext cx="2401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16"/>
          </p:nvPr>
        </p:nvSpPr>
        <p:spPr>
          <a:xfrm>
            <a:off x="6016518" y="181387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17"/>
          </p:nvPr>
        </p:nvSpPr>
        <p:spPr>
          <a:xfrm>
            <a:off x="3369317" y="3550325"/>
            <a:ext cx="2404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18"/>
          </p:nvPr>
        </p:nvSpPr>
        <p:spPr>
          <a:xfrm>
            <a:off x="6016518" y="3550325"/>
            <a:ext cx="24015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p:nvPr/>
        </p:nvSpPr>
        <p:spPr>
          <a:xfrm>
            <a:off x="-1768100" y="16020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80" name="Google Shape;80;p14"/>
          <p:cNvSpPr/>
          <p:nvPr/>
        </p:nvSpPr>
        <p:spPr>
          <a:xfrm>
            <a:off x="-2523025" y="-294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644327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2523750" y="3255700"/>
            <a:ext cx="40965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3" name="Google Shape;83;p14"/>
          <p:cNvSpPr txBox="1">
            <a:spLocks noGrp="1"/>
          </p:cNvSpPr>
          <p:nvPr>
            <p:ph type="subTitle" idx="1"/>
          </p:nvPr>
        </p:nvSpPr>
        <p:spPr>
          <a:xfrm>
            <a:off x="2523750" y="1566126"/>
            <a:ext cx="4093500" cy="156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86" name="Google Shape;86;p15"/>
          <p:cNvSpPr/>
          <p:nvPr/>
        </p:nvSpPr>
        <p:spPr>
          <a:xfrm>
            <a:off x="-976475" y="933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txBox="1">
            <a:spLocks noGrp="1"/>
          </p:cNvSpPr>
          <p:nvPr>
            <p:ph type="title"/>
          </p:nvPr>
        </p:nvSpPr>
        <p:spPr>
          <a:xfrm>
            <a:off x="1510725" y="2460300"/>
            <a:ext cx="46614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8" name="Google Shape;88;p15"/>
          <p:cNvSpPr txBox="1">
            <a:spLocks noGrp="1"/>
          </p:cNvSpPr>
          <p:nvPr>
            <p:ph type="title" idx="2" hasCustomPrompt="1"/>
          </p:nvPr>
        </p:nvSpPr>
        <p:spPr>
          <a:xfrm>
            <a:off x="4775625" y="1508425"/>
            <a:ext cx="1396500" cy="9522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9" name="Google Shape;89;p15"/>
          <p:cNvSpPr txBox="1">
            <a:spLocks noGrp="1"/>
          </p:cNvSpPr>
          <p:nvPr>
            <p:ph type="subTitle" idx="1"/>
          </p:nvPr>
        </p:nvSpPr>
        <p:spPr>
          <a:xfrm>
            <a:off x="1510725" y="3302100"/>
            <a:ext cx="4661400" cy="42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90" name="Google Shape;90;p15"/>
          <p:cNvCxnSpPr/>
          <p:nvPr/>
        </p:nvCxnSpPr>
        <p:spPr>
          <a:xfrm>
            <a:off x="428621" y="-24725"/>
            <a:ext cx="0" cy="41049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2">
            <a:alphaModFix amt="75000"/>
          </a:blip>
          <a:srcRect/>
          <a:stretch/>
        </p:blipFill>
        <p:spPr>
          <a:xfrm rot="10800000" flipH="1">
            <a:off x="0" y="0"/>
            <a:ext cx="9144000" cy="5143500"/>
          </a:xfrm>
          <a:prstGeom prst="rect">
            <a:avLst/>
          </a:prstGeom>
          <a:noFill/>
          <a:ln>
            <a:noFill/>
          </a:ln>
        </p:spPr>
      </p:pic>
      <p:sp>
        <p:nvSpPr>
          <p:cNvPr id="93" name="Google Shape;93;p16"/>
          <p:cNvSpPr/>
          <p:nvPr/>
        </p:nvSpPr>
        <p:spPr>
          <a:xfrm>
            <a:off x="121300" y="-17185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title"/>
          </p:nvPr>
        </p:nvSpPr>
        <p:spPr>
          <a:xfrm>
            <a:off x="5509375" y="2991200"/>
            <a:ext cx="29214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16"/>
          <p:cNvSpPr txBox="1">
            <a:spLocks noGrp="1"/>
          </p:cNvSpPr>
          <p:nvPr>
            <p:ph type="title" idx="2" hasCustomPrompt="1"/>
          </p:nvPr>
        </p:nvSpPr>
        <p:spPr>
          <a:xfrm>
            <a:off x="5509376" y="1686454"/>
            <a:ext cx="1396500" cy="13047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6" name="Google Shape;96;p16"/>
          <p:cNvSpPr txBox="1">
            <a:spLocks noGrp="1"/>
          </p:cNvSpPr>
          <p:nvPr>
            <p:ph type="subTitle" idx="1"/>
          </p:nvPr>
        </p:nvSpPr>
        <p:spPr>
          <a:xfrm>
            <a:off x="5509375" y="3833000"/>
            <a:ext cx="2921400" cy="7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7"/>
        <p:cNvGrpSpPr/>
        <p:nvPr/>
      </p:nvGrpSpPr>
      <p:grpSpPr>
        <a:xfrm>
          <a:off x="0" y="0"/>
          <a:ext cx="0" cy="0"/>
          <a:chOff x="0" y="0"/>
          <a:chExt cx="0" cy="0"/>
        </a:xfrm>
      </p:grpSpPr>
      <p:pic>
        <p:nvPicPr>
          <p:cNvPr id="98" name="Google Shape;98;p17"/>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99" name="Google Shape;99;p17"/>
          <p:cNvSpPr/>
          <p:nvPr/>
        </p:nvSpPr>
        <p:spPr>
          <a:xfrm>
            <a:off x="-1656550" y="30611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5360550" y="-18336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713225" y="1273510"/>
            <a:ext cx="3594000" cy="1250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17"/>
          <p:cNvSpPr txBox="1">
            <a:spLocks noGrp="1"/>
          </p:cNvSpPr>
          <p:nvPr>
            <p:ph type="subTitle" idx="1"/>
          </p:nvPr>
        </p:nvSpPr>
        <p:spPr>
          <a:xfrm>
            <a:off x="713225" y="2524188"/>
            <a:ext cx="3594000" cy="13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 name="Google Shape;103;p17"/>
          <p:cNvSpPr>
            <a:spLocks noGrp="1"/>
          </p:cNvSpPr>
          <p:nvPr>
            <p:ph type="pic" idx="2"/>
          </p:nvPr>
        </p:nvSpPr>
        <p:spPr>
          <a:xfrm flipH="1">
            <a:off x="4649575" y="874649"/>
            <a:ext cx="3781200" cy="3393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4"/>
        <p:cNvGrpSpPr/>
        <p:nvPr/>
      </p:nvGrpSpPr>
      <p:grpSpPr>
        <a:xfrm>
          <a:off x="0" y="0"/>
          <a:ext cx="0" cy="0"/>
          <a:chOff x="0" y="0"/>
          <a:chExt cx="0" cy="0"/>
        </a:xfrm>
      </p:grpSpPr>
      <p:pic>
        <p:nvPicPr>
          <p:cNvPr id="105" name="Google Shape;105;p18"/>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106" name="Google Shape;106;p18"/>
          <p:cNvSpPr/>
          <p:nvPr/>
        </p:nvSpPr>
        <p:spPr>
          <a:xfrm>
            <a:off x="-2925200" y="-1959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txBox="1">
            <a:spLocks noGrp="1"/>
          </p:cNvSpPr>
          <p:nvPr>
            <p:ph type="title"/>
          </p:nvPr>
        </p:nvSpPr>
        <p:spPr>
          <a:xfrm>
            <a:off x="722376" y="448056"/>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8"/>
          <p:cNvSpPr txBox="1">
            <a:spLocks noGrp="1"/>
          </p:cNvSpPr>
          <p:nvPr>
            <p:ph type="subTitle" idx="1"/>
          </p:nvPr>
        </p:nvSpPr>
        <p:spPr>
          <a:xfrm>
            <a:off x="1069200" y="3901725"/>
            <a:ext cx="70056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09"/>
        <p:cNvGrpSpPr/>
        <p:nvPr/>
      </p:nvGrpSpPr>
      <p:grpSpPr>
        <a:xfrm>
          <a:off x="0" y="0"/>
          <a:ext cx="0" cy="0"/>
          <a:chOff x="0" y="0"/>
          <a:chExt cx="0" cy="0"/>
        </a:xfrm>
      </p:grpSpPr>
      <p:pic>
        <p:nvPicPr>
          <p:cNvPr id="110" name="Google Shape;110;p19"/>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111" name="Google Shape;111;p19"/>
          <p:cNvSpPr/>
          <p:nvPr/>
        </p:nvSpPr>
        <p:spPr>
          <a:xfrm>
            <a:off x="6025425" y="-31310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txBox="1">
            <a:spLocks noGrp="1"/>
          </p:cNvSpPr>
          <p:nvPr>
            <p:ph type="title"/>
          </p:nvPr>
        </p:nvSpPr>
        <p:spPr>
          <a:xfrm>
            <a:off x="4301700" y="1248825"/>
            <a:ext cx="3527400" cy="1510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9"/>
          <p:cNvSpPr txBox="1">
            <a:spLocks noGrp="1"/>
          </p:cNvSpPr>
          <p:nvPr>
            <p:ph type="subTitle" idx="1"/>
          </p:nvPr>
        </p:nvSpPr>
        <p:spPr>
          <a:xfrm>
            <a:off x="4301875" y="2759000"/>
            <a:ext cx="3527400" cy="13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120"/>
        <p:cNvGrpSpPr/>
        <p:nvPr/>
      </p:nvGrpSpPr>
      <p:grpSpPr>
        <a:xfrm>
          <a:off x="0" y="0"/>
          <a:ext cx="0" cy="0"/>
          <a:chOff x="0" y="0"/>
          <a:chExt cx="0" cy="0"/>
        </a:xfrm>
      </p:grpSpPr>
      <p:pic>
        <p:nvPicPr>
          <p:cNvPr id="121" name="Google Shape;121;p21"/>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122" name="Google Shape;122;p21"/>
          <p:cNvSpPr/>
          <p:nvPr/>
        </p:nvSpPr>
        <p:spPr>
          <a:xfrm>
            <a:off x="-368700" y="34911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txBox="1">
            <a:spLocks noGrp="1"/>
          </p:cNvSpPr>
          <p:nvPr>
            <p:ph type="title"/>
          </p:nvPr>
        </p:nvSpPr>
        <p:spPr>
          <a:xfrm>
            <a:off x="3069150" y="1034250"/>
            <a:ext cx="3005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21"/>
          <p:cNvSpPr txBox="1">
            <a:spLocks noGrp="1"/>
          </p:cNvSpPr>
          <p:nvPr>
            <p:ph type="subTitle" idx="1"/>
          </p:nvPr>
        </p:nvSpPr>
        <p:spPr>
          <a:xfrm>
            <a:off x="3069150" y="1606950"/>
            <a:ext cx="3005700" cy="264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21"/>
          <p:cNvSpPr/>
          <p:nvPr/>
        </p:nvSpPr>
        <p:spPr>
          <a:xfrm>
            <a:off x="6454175" y="-13931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32"/>
        <p:cNvGrpSpPr/>
        <p:nvPr/>
      </p:nvGrpSpPr>
      <p:grpSpPr>
        <a:xfrm>
          <a:off x="0" y="0"/>
          <a:ext cx="0" cy="0"/>
          <a:chOff x="0" y="0"/>
          <a:chExt cx="0" cy="0"/>
        </a:xfrm>
      </p:grpSpPr>
      <p:pic>
        <p:nvPicPr>
          <p:cNvPr id="133" name="Google Shape;133;p23"/>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134" name="Google Shape;134;p23"/>
          <p:cNvSpPr/>
          <p:nvPr/>
        </p:nvSpPr>
        <p:spPr>
          <a:xfrm>
            <a:off x="-2678275" y="25228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7138125" y="-17203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23"/>
          <p:cNvSpPr txBox="1">
            <a:spLocks noGrp="1"/>
          </p:cNvSpPr>
          <p:nvPr>
            <p:ph type="subTitle" idx="1"/>
          </p:nvPr>
        </p:nvSpPr>
        <p:spPr>
          <a:xfrm>
            <a:off x="2024838" y="3572696"/>
            <a:ext cx="5596200" cy="64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3"/>
          <p:cNvSpPr txBox="1">
            <a:spLocks noGrp="1"/>
          </p:cNvSpPr>
          <p:nvPr>
            <p:ph type="subTitle" idx="2"/>
          </p:nvPr>
        </p:nvSpPr>
        <p:spPr>
          <a:xfrm>
            <a:off x="2024850" y="1930550"/>
            <a:ext cx="55962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3"/>
          <p:cNvSpPr txBox="1">
            <a:spLocks noGrp="1"/>
          </p:cNvSpPr>
          <p:nvPr>
            <p:ph type="subTitle" idx="3"/>
          </p:nvPr>
        </p:nvSpPr>
        <p:spPr>
          <a:xfrm>
            <a:off x="2024862" y="1482500"/>
            <a:ext cx="5596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 name="Google Shape;140;p23"/>
          <p:cNvSpPr txBox="1">
            <a:spLocks noGrp="1"/>
          </p:cNvSpPr>
          <p:nvPr>
            <p:ph type="subTitle" idx="4"/>
          </p:nvPr>
        </p:nvSpPr>
        <p:spPr>
          <a:xfrm>
            <a:off x="2024862" y="3124647"/>
            <a:ext cx="55962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41" name="Google Shape;141;p23"/>
          <p:cNvCxnSpPr/>
          <p:nvPr/>
        </p:nvCxnSpPr>
        <p:spPr>
          <a:xfrm rot="10800000">
            <a:off x="8776950" y="1755400"/>
            <a:ext cx="0" cy="34230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42"/>
        <p:cNvGrpSpPr/>
        <p:nvPr/>
      </p:nvGrpSpPr>
      <p:grpSpPr>
        <a:xfrm>
          <a:off x="0" y="0"/>
          <a:ext cx="0" cy="0"/>
          <a:chOff x="0" y="0"/>
          <a:chExt cx="0" cy="0"/>
        </a:xfrm>
      </p:grpSpPr>
      <p:pic>
        <p:nvPicPr>
          <p:cNvPr id="143" name="Google Shape;143;p24"/>
          <p:cNvPicPr preferRelativeResize="0"/>
          <p:nvPr/>
        </p:nvPicPr>
        <p:blipFill rotWithShape="1">
          <a:blip r:embed="rId2">
            <a:alphaModFix amt="75000"/>
          </a:blip>
          <a:srcRect/>
          <a:stretch/>
        </p:blipFill>
        <p:spPr>
          <a:xfrm rot="10800000" flipH="1">
            <a:off x="0" y="0"/>
            <a:ext cx="9144000" cy="5143500"/>
          </a:xfrm>
          <a:prstGeom prst="rect">
            <a:avLst/>
          </a:prstGeom>
          <a:noFill/>
          <a:ln>
            <a:noFill/>
          </a:ln>
        </p:spPr>
      </p:pic>
      <p:sp>
        <p:nvSpPr>
          <p:cNvPr id="144" name="Google Shape;144;p24"/>
          <p:cNvSpPr/>
          <p:nvPr/>
        </p:nvSpPr>
        <p:spPr>
          <a:xfrm>
            <a:off x="3636450" y="25698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4"/>
          <p:cNvSpPr txBox="1">
            <a:spLocks noGrp="1"/>
          </p:cNvSpPr>
          <p:nvPr>
            <p:ph type="subTitle" idx="1"/>
          </p:nvPr>
        </p:nvSpPr>
        <p:spPr>
          <a:xfrm>
            <a:off x="4572000" y="1357000"/>
            <a:ext cx="3852000" cy="275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b="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47" name="Google Shape;147;p24"/>
          <p:cNvSpPr txBox="1">
            <a:spLocks noGrp="1"/>
          </p:cNvSpPr>
          <p:nvPr>
            <p:ph type="subTitle" idx="2"/>
          </p:nvPr>
        </p:nvSpPr>
        <p:spPr>
          <a:xfrm>
            <a:off x="720000" y="1357000"/>
            <a:ext cx="3852000" cy="275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400"/>
              <a:buChar char="●"/>
              <a:defRPr b="0"/>
            </a:lvl1pPr>
            <a:lvl2pPr lvl="1" algn="ctr" rtl="0">
              <a:lnSpc>
                <a:spcPct val="100000"/>
              </a:lnSpc>
              <a:spcBef>
                <a:spcPts val="0"/>
              </a:spcBef>
              <a:spcAft>
                <a:spcPts val="0"/>
              </a:spcAft>
              <a:buClr>
                <a:srgbClr val="434343"/>
              </a:buClr>
              <a:buSzPts val="1400"/>
              <a:buChar char="○"/>
              <a:defRPr/>
            </a:lvl2pPr>
            <a:lvl3pPr lvl="2" algn="ctr" rtl="0">
              <a:lnSpc>
                <a:spcPct val="100000"/>
              </a:lnSpc>
              <a:spcBef>
                <a:spcPts val="0"/>
              </a:spcBef>
              <a:spcAft>
                <a:spcPts val="0"/>
              </a:spcAft>
              <a:buClr>
                <a:srgbClr val="434343"/>
              </a:buClr>
              <a:buSzPts val="1400"/>
              <a:buChar char="■"/>
              <a:defRPr/>
            </a:lvl3pPr>
            <a:lvl4pPr lvl="3" algn="ctr" rtl="0">
              <a:lnSpc>
                <a:spcPct val="100000"/>
              </a:lnSpc>
              <a:spcBef>
                <a:spcPts val="0"/>
              </a:spcBef>
              <a:spcAft>
                <a:spcPts val="0"/>
              </a:spcAft>
              <a:buClr>
                <a:srgbClr val="434343"/>
              </a:buClr>
              <a:buSzPts val="1400"/>
              <a:buChar char="●"/>
              <a:defRPr/>
            </a:lvl4pPr>
            <a:lvl5pPr lvl="4" algn="ctr" rtl="0">
              <a:lnSpc>
                <a:spcPct val="100000"/>
              </a:lnSpc>
              <a:spcBef>
                <a:spcPts val="0"/>
              </a:spcBef>
              <a:spcAft>
                <a:spcPts val="0"/>
              </a:spcAft>
              <a:buClr>
                <a:srgbClr val="434343"/>
              </a:buClr>
              <a:buSzPts val="1400"/>
              <a:buChar char="○"/>
              <a:defRPr/>
            </a:lvl5pPr>
            <a:lvl6pPr lvl="5" algn="ctr" rtl="0">
              <a:lnSpc>
                <a:spcPct val="100000"/>
              </a:lnSpc>
              <a:spcBef>
                <a:spcPts val="0"/>
              </a:spcBef>
              <a:spcAft>
                <a:spcPts val="0"/>
              </a:spcAft>
              <a:buClr>
                <a:srgbClr val="434343"/>
              </a:buClr>
              <a:buSzPts val="1400"/>
              <a:buChar char="■"/>
              <a:defRPr/>
            </a:lvl6pPr>
            <a:lvl7pPr lvl="6" algn="ctr" rtl="0">
              <a:lnSpc>
                <a:spcPct val="100000"/>
              </a:lnSpc>
              <a:spcBef>
                <a:spcPts val="0"/>
              </a:spcBef>
              <a:spcAft>
                <a:spcPts val="0"/>
              </a:spcAft>
              <a:buClr>
                <a:srgbClr val="434343"/>
              </a:buClr>
              <a:buSzPts val="1400"/>
              <a:buChar char="●"/>
              <a:defRPr/>
            </a:lvl7pPr>
            <a:lvl8pPr lvl="7" algn="ctr" rtl="0">
              <a:lnSpc>
                <a:spcPct val="100000"/>
              </a:lnSpc>
              <a:spcBef>
                <a:spcPts val="0"/>
              </a:spcBef>
              <a:spcAft>
                <a:spcPts val="0"/>
              </a:spcAft>
              <a:buClr>
                <a:srgbClr val="434343"/>
              </a:buClr>
              <a:buSzPts val="1400"/>
              <a:buChar char="○"/>
              <a:defRPr/>
            </a:lvl8pPr>
            <a:lvl9pPr lvl="8" algn="ctr" rtl="0">
              <a:lnSpc>
                <a:spcPct val="100000"/>
              </a:lnSpc>
              <a:spcBef>
                <a:spcPts val="0"/>
              </a:spcBef>
              <a:spcAft>
                <a:spcPts val="0"/>
              </a:spcAft>
              <a:buClr>
                <a:srgbClr val="434343"/>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mt="75000"/>
          </a:blip>
          <a:srcRect/>
          <a:stretch/>
        </p:blipFill>
        <p:spPr>
          <a:xfrm>
            <a:off x="0" y="0"/>
            <a:ext cx="9144000" cy="5143500"/>
          </a:xfrm>
          <a:prstGeom prst="rect">
            <a:avLst/>
          </a:prstGeom>
          <a:noFill/>
          <a:ln>
            <a:noFill/>
          </a:ln>
        </p:spPr>
      </p:pic>
      <p:sp>
        <p:nvSpPr>
          <p:cNvPr id="15" name="Google Shape;15;p3"/>
          <p:cNvSpPr txBox="1">
            <a:spLocks noGrp="1"/>
          </p:cNvSpPr>
          <p:nvPr>
            <p:ph type="title"/>
          </p:nvPr>
        </p:nvSpPr>
        <p:spPr>
          <a:xfrm>
            <a:off x="2190152" y="2351000"/>
            <a:ext cx="5079600" cy="841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2190147" y="1355913"/>
            <a:ext cx="1065000" cy="9951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2190152" y="3192800"/>
            <a:ext cx="5079600" cy="66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 name="Google Shape;18;p3"/>
          <p:cNvSpPr/>
          <p:nvPr/>
        </p:nvSpPr>
        <p:spPr>
          <a:xfrm>
            <a:off x="5137600" y="-17095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1"/>
        <p:cNvGrpSpPr/>
        <p:nvPr/>
      </p:nvGrpSpPr>
      <p:grpSpPr>
        <a:xfrm>
          <a:off x="0" y="0"/>
          <a:ext cx="0" cy="0"/>
          <a:chOff x="0" y="0"/>
          <a:chExt cx="0" cy="0"/>
        </a:xfrm>
      </p:grpSpPr>
      <p:pic>
        <p:nvPicPr>
          <p:cNvPr id="172" name="Google Shape;172;p27"/>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173" name="Google Shape;173;p27"/>
          <p:cNvSpPr/>
          <p:nvPr/>
        </p:nvSpPr>
        <p:spPr>
          <a:xfrm>
            <a:off x="-360152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750812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27"/>
          <p:cNvSpPr txBox="1">
            <a:spLocks noGrp="1"/>
          </p:cNvSpPr>
          <p:nvPr>
            <p:ph type="subTitle" idx="1"/>
          </p:nvPr>
        </p:nvSpPr>
        <p:spPr>
          <a:xfrm>
            <a:off x="1668388" y="1983250"/>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 name="Google Shape;177;p27"/>
          <p:cNvSpPr txBox="1">
            <a:spLocks noGrp="1"/>
          </p:cNvSpPr>
          <p:nvPr>
            <p:ph type="subTitle" idx="2"/>
          </p:nvPr>
        </p:nvSpPr>
        <p:spPr>
          <a:xfrm>
            <a:off x="6025391" y="1983250"/>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8" name="Google Shape;178;p27"/>
          <p:cNvSpPr txBox="1">
            <a:spLocks noGrp="1"/>
          </p:cNvSpPr>
          <p:nvPr>
            <p:ph type="subTitle" idx="3"/>
          </p:nvPr>
        </p:nvSpPr>
        <p:spPr>
          <a:xfrm>
            <a:off x="1668388" y="3638194"/>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27"/>
          <p:cNvSpPr txBox="1">
            <a:spLocks noGrp="1"/>
          </p:cNvSpPr>
          <p:nvPr>
            <p:ph type="subTitle" idx="4"/>
          </p:nvPr>
        </p:nvSpPr>
        <p:spPr>
          <a:xfrm>
            <a:off x="6025391" y="3638194"/>
            <a:ext cx="20889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0" name="Google Shape;180;p27"/>
          <p:cNvSpPr txBox="1">
            <a:spLocks noGrp="1"/>
          </p:cNvSpPr>
          <p:nvPr>
            <p:ph type="subTitle" idx="5"/>
          </p:nvPr>
        </p:nvSpPr>
        <p:spPr>
          <a:xfrm>
            <a:off x="1668388" y="1662791"/>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1" name="Google Shape;181;p27"/>
          <p:cNvSpPr txBox="1">
            <a:spLocks noGrp="1"/>
          </p:cNvSpPr>
          <p:nvPr>
            <p:ph type="subTitle" idx="6"/>
          </p:nvPr>
        </p:nvSpPr>
        <p:spPr>
          <a:xfrm>
            <a:off x="1668388" y="3312562"/>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2" name="Google Shape;182;p27"/>
          <p:cNvSpPr txBox="1">
            <a:spLocks noGrp="1"/>
          </p:cNvSpPr>
          <p:nvPr>
            <p:ph type="subTitle" idx="7"/>
          </p:nvPr>
        </p:nvSpPr>
        <p:spPr>
          <a:xfrm>
            <a:off x="6025388" y="1662791"/>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27"/>
          <p:cNvSpPr txBox="1">
            <a:spLocks noGrp="1"/>
          </p:cNvSpPr>
          <p:nvPr>
            <p:ph type="subTitle" idx="8"/>
          </p:nvPr>
        </p:nvSpPr>
        <p:spPr>
          <a:xfrm>
            <a:off x="6025388" y="3312562"/>
            <a:ext cx="2088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 name="Shape 184"/>
        <p:cNvGrpSpPr/>
        <p:nvPr/>
      </p:nvGrpSpPr>
      <p:grpSpPr>
        <a:xfrm>
          <a:off x="0" y="0"/>
          <a:ext cx="0" cy="0"/>
          <a:chOff x="0" y="0"/>
          <a:chExt cx="0" cy="0"/>
        </a:xfrm>
      </p:grpSpPr>
      <p:pic>
        <p:nvPicPr>
          <p:cNvPr id="185" name="Google Shape;185;p28"/>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186" name="Google Shape;186;p28"/>
          <p:cNvSpPr/>
          <p:nvPr/>
        </p:nvSpPr>
        <p:spPr>
          <a:xfrm>
            <a:off x="-2947225" y="557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28"/>
          <p:cNvSpPr txBox="1">
            <a:spLocks noGrp="1"/>
          </p:cNvSpPr>
          <p:nvPr>
            <p:ph type="subTitle" idx="1"/>
          </p:nvPr>
        </p:nvSpPr>
        <p:spPr>
          <a:xfrm>
            <a:off x="1941713" y="1507500"/>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89" name="Google Shape;189;p28"/>
          <p:cNvSpPr txBox="1">
            <a:spLocks noGrp="1"/>
          </p:cNvSpPr>
          <p:nvPr>
            <p:ph type="subTitle" idx="2"/>
          </p:nvPr>
        </p:nvSpPr>
        <p:spPr>
          <a:xfrm>
            <a:off x="4168087" y="1507500"/>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0" name="Google Shape;190;p28"/>
          <p:cNvSpPr txBox="1">
            <a:spLocks noGrp="1"/>
          </p:cNvSpPr>
          <p:nvPr>
            <p:ph type="subTitle" idx="3"/>
          </p:nvPr>
        </p:nvSpPr>
        <p:spPr>
          <a:xfrm>
            <a:off x="1941713" y="2107683"/>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1" name="Google Shape;191;p28"/>
          <p:cNvSpPr txBox="1">
            <a:spLocks noGrp="1"/>
          </p:cNvSpPr>
          <p:nvPr>
            <p:ph type="subTitle" idx="4"/>
          </p:nvPr>
        </p:nvSpPr>
        <p:spPr>
          <a:xfrm>
            <a:off x="4168087" y="2107663"/>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2" name="Google Shape;192;p28"/>
          <p:cNvSpPr txBox="1">
            <a:spLocks noGrp="1"/>
          </p:cNvSpPr>
          <p:nvPr>
            <p:ph type="subTitle" idx="5"/>
          </p:nvPr>
        </p:nvSpPr>
        <p:spPr>
          <a:xfrm>
            <a:off x="1941713" y="2707865"/>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3" name="Google Shape;193;p28"/>
          <p:cNvSpPr txBox="1">
            <a:spLocks noGrp="1"/>
          </p:cNvSpPr>
          <p:nvPr>
            <p:ph type="subTitle" idx="6"/>
          </p:nvPr>
        </p:nvSpPr>
        <p:spPr>
          <a:xfrm>
            <a:off x="4168087" y="2710019"/>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4" name="Google Shape;194;p28"/>
          <p:cNvSpPr txBox="1">
            <a:spLocks noGrp="1"/>
          </p:cNvSpPr>
          <p:nvPr>
            <p:ph type="subTitle" idx="7"/>
          </p:nvPr>
        </p:nvSpPr>
        <p:spPr>
          <a:xfrm>
            <a:off x="1941713" y="3313269"/>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5" name="Google Shape;195;p28"/>
          <p:cNvSpPr txBox="1">
            <a:spLocks noGrp="1"/>
          </p:cNvSpPr>
          <p:nvPr>
            <p:ph type="subTitle" idx="8"/>
          </p:nvPr>
        </p:nvSpPr>
        <p:spPr>
          <a:xfrm>
            <a:off x="4168087" y="3313269"/>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
        <p:nvSpPr>
          <p:cNvPr id="196" name="Google Shape;196;p28"/>
          <p:cNvSpPr txBox="1">
            <a:spLocks noGrp="1"/>
          </p:cNvSpPr>
          <p:nvPr>
            <p:ph type="subTitle" idx="9"/>
          </p:nvPr>
        </p:nvSpPr>
        <p:spPr>
          <a:xfrm>
            <a:off x="1941713" y="3915286"/>
            <a:ext cx="2124600" cy="33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Titillium Web Black"/>
              <a:buNone/>
              <a:defRPr sz="24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2pPr>
            <a:lvl3pPr lvl="2"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3pPr>
            <a:lvl4pPr lvl="3"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4pPr>
            <a:lvl5pPr lvl="4"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5pPr>
            <a:lvl6pPr lvl="5"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6pPr>
            <a:lvl7pPr lvl="6"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7pPr>
            <a:lvl8pPr lvl="7" rtl="0">
              <a:spcBef>
                <a:spcPts val="1600"/>
              </a:spcBef>
              <a:spcAft>
                <a:spcPts val="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8pPr>
            <a:lvl9pPr lvl="8" rtl="0">
              <a:spcBef>
                <a:spcPts val="1600"/>
              </a:spcBef>
              <a:spcAft>
                <a:spcPts val="1600"/>
              </a:spcAft>
              <a:buClr>
                <a:schemeClr val="dk1"/>
              </a:buClr>
              <a:buSzPts val="2000"/>
              <a:buFont typeface="Titillium Web Black"/>
              <a:buNone/>
              <a:defRPr sz="2000">
                <a:solidFill>
                  <a:schemeClr val="dk1"/>
                </a:solidFill>
                <a:latin typeface="Titillium Web Black"/>
                <a:ea typeface="Titillium Web Black"/>
                <a:cs typeface="Titillium Web Black"/>
                <a:sym typeface="Titillium Web Black"/>
              </a:defRPr>
            </a:lvl9pPr>
          </a:lstStyle>
          <a:p>
            <a:endParaRPr/>
          </a:p>
        </p:txBody>
      </p:sp>
      <p:sp>
        <p:nvSpPr>
          <p:cNvPr id="197" name="Google Shape;197;p28"/>
          <p:cNvSpPr txBox="1">
            <a:spLocks noGrp="1"/>
          </p:cNvSpPr>
          <p:nvPr>
            <p:ph type="subTitle" idx="13"/>
          </p:nvPr>
        </p:nvSpPr>
        <p:spPr>
          <a:xfrm>
            <a:off x="4168087" y="3915286"/>
            <a:ext cx="4262700" cy="337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8"/>
        <p:cNvGrpSpPr/>
        <p:nvPr/>
      </p:nvGrpSpPr>
      <p:grpSpPr>
        <a:xfrm>
          <a:off x="0" y="0"/>
          <a:ext cx="0" cy="0"/>
          <a:chOff x="0" y="0"/>
          <a:chExt cx="0" cy="0"/>
        </a:xfrm>
      </p:grpSpPr>
      <p:pic>
        <p:nvPicPr>
          <p:cNvPr id="199" name="Google Shape;199;p29"/>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00" name="Google Shape;200;p29"/>
          <p:cNvSpPr/>
          <p:nvPr/>
        </p:nvSpPr>
        <p:spPr>
          <a:xfrm>
            <a:off x="3963150" y="38394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2650050" y="-36381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9"/>
          <p:cNvSpPr txBox="1">
            <a:spLocks noGrp="1"/>
          </p:cNvSpPr>
          <p:nvPr>
            <p:ph type="subTitle" idx="1"/>
          </p:nvPr>
        </p:nvSpPr>
        <p:spPr>
          <a:xfrm>
            <a:off x="723600" y="1888390"/>
            <a:ext cx="22275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29"/>
          <p:cNvSpPr txBox="1">
            <a:spLocks noGrp="1"/>
          </p:cNvSpPr>
          <p:nvPr>
            <p:ph type="subTitle" idx="2"/>
          </p:nvPr>
        </p:nvSpPr>
        <p:spPr>
          <a:xfrm>
            <a:off x="3456452" y="18883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9"/>
          <p:cNvSpPr txBox="1">
            <a:spLocks noGrp="1"/>
          </p:cNvSpPr>
          <p:nvPr>
            <p:ph type="subTitle" idx="3"/>
          </p:nvPr>
        </p:nvSpPr>
        <p:spPr>
          <a:xfrm>
            <a:off x="723600" y="3474176"/>
            <a:ext cx="22275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29"/>
          <p:cNvSpPr txBox="1">
            <a:spLocks noGrp="1"/>
          </p:cNvSpPr>
          <p:nvPr>
            <p:ph type="subTitle" idx="4"/>
          </p:nvPr>
        </p:nvSpPr>
        <p:spPr>
          <a:xfrm>
            <a:off x="3456452" y="34741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29"/>
          <p:cNvSpPr txBox="1">
            <a:spLocks noGrp="1"/>
          </p:cNvSpPr>
          <p:nvPr>
            <p:ph type="subTitle" idx="5"/>
          </p:nvPr>
        </p:nvSpPr>
        <p:spPr>
          <a:xfrm>
            <a:off x="6192898" y="18883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8" name="Google Shape;208;p29"/>
          <p:cNvSpPr txBox="1">
            <a:spLocks noGrp="1"/>
          </p:cNvSpPr>
          <p:nvPr>
            <p:ph type="subTitle" idx="6"/>
          </p:nvPr>
        </p:nvSpPr>
        <p:spPr>
          <a:xfrm>
            <a:off x="6192898" y="3474175"/>
            <a:ext cx="2231100" cy="6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9"/>
          <p:cNvSpPr txBox="1">
            <a:spLocks noGrp="1"/>
          </p:cNvSpPr>
          <p:nvPr>
            <p:ph type="subTitle" idx="7"/>
          </p:nvPr>
        </p:nvSpPr>
        <p:spPr>
          <a:xfrm>
            <a:off x="727974" y="1604800"/>
            <a:ext cx="2218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0" name="Google Shape;210;p29"/>
          <p:cNvSpPr txBox="1">
            <a:spLocks noGrp="1"/>
          </p:cNvSpPr>
          <p:nvPr>
            <p:ph type="subTitle" idx="8"/>
          </p:nvPr>
        </p:nvSpPr>
        <p:spPr>
          <a:xfrm>
            <a:off x="3460831" y="1604788"/>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1" name="Google Shape;211;p29"/>
          <p:cNvSpPr txBox="1">
            <a:spLocks noGrp="1"/>
          </p:cNvSpPr>
          <p:nvPr>
            <p:ph type="subTitle" idx="9"/>
          </p:nvPr>
        </p:nvSpPr>
        <p:spPr>
          <a:xfrm>
            <a:off x="6197276" y="1604788"/>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2" name="Google Shape;212;p29"/>
          <p:cNvSpPr txBox="1">
            <a:spLocks noGrp="1"/>
          </p:cNvSpPr>
          <p:nvPr>
            <p:ph type="subTitle" idx="13"/>
          </p:nvPr>
        </p:nvSpPr>
        <p:spPr>
          <a:xfrm>
            <a:off x="727974" y="3189452"/>
            <a:ext cx="2218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3" name="Google Shape;213;p29"/>
          <p:cNvSpPr txBox="1">
            <a:spLocks noGrp="1"/>
          </p:cNvSpPr>
          <p:nvPr>
            <p:ph type="subTitle" idx="14"/>
          </p:nvPr>
        </p:nvSpPr>
        <p:spPr>
          <a:xfrm>
            <a:off x="3460831" y="3189450"/>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29"/>
          <p:cNvSpPr txBox="1">
            <a:spLocks noGrp="1"/>
          </p:cNvSpPr>
          <p:nvPr>
            <p:ph type="subTitle" idx="15"/>
          </p:nvPr>
        </p:nvSpPr>
        <p:spPr>
          <a:xfrm>
            <a:off x="6197276" y="3189450"/>
            <a:ext cx="2222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15"/>
        <p:cNvGrpSpPr/>
        <p:nvPr/>
      </p:nvGrpSpPr>
      <p:grpSpPr>
        <a:xfrm>
          <a:off x="0" y="0"/>
          <a:ext cx="0" cy="0"/>
          <a:chOff x="0" y="0"/>
          <a:chExt cx="0" cy="0"/>
        </a:xfrm>
      </p:grpSpPr>
      <p:pic>
        <p:nvPicPr>
          <p:cNvPr id="216" name="Google Shape;216;p30"/>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17" name="Google Shape;217;p30"/>
          <p:cNvSpPr txBox="1">
            <a:spLocks noGrp="1"/>
          </p:cNvSpPr>
          <p:nvPr>
            <p:ph type="title" hasCustomPrompt="1"/>
          </p:nvPr>
        </p:nvSpPr>
        <p:spPr>
          <a:xfrm>
            <a:off x="1282188" y="863075"/>
            <a:ext cx="1876200" cy="2172300"/>
          </a:xfrm>
          <a:prstGeom prst="rect">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6000"/>
              <a:buNone/>
              <a:defRPr sz="9000" b="1">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8" name="Google Shape;218;p30"/>
          <p:cNvSpPr txBox="1">
            <a:spLocks noGrp="1"/>
          </p:cNvSpPr>
          <p:nvPr>
            <p:ph type="subTitle" idx="1"/>
          </p:nvPr>
        </p:nvSpPr>
        <p:spPr>
          <a:xfrm>
            <a:off x="1282188" y="3035400"/>
            <a:ext cx="1876200" cy="124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19" name="Google Shape;219;p30"/>
          <p:cNvSpPr txBox="1">
            <a:spLocks noGrp="1"/>
          </p:cNvSpPr>
          <p:nvPr>
            <p:ph type="title" idx="2" hasCustomPrompt="1"/>
          </p:nvPr>
        </p:nvSpPr>
        <p:spPr>
          <a:xfrm>
            <a:off x="4187988" y="789400"/>
            <a:ext cx="3673800" cy="12450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6000"/>
              <a:buNone/>
              <a:defRPr sz="4500" b="1">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0" name="Google Shape;220;p30"/>
          <p:cNvSpPr txBox="1">
            <a:spLocks noGrp="1"/>
          </p:cNvSpPr>
          <p:nvPr>
            <p:ph type="subTitle" idx="3"/>
          </p:nvPr>
        </p:nvSpPr>
        <p:spPr>
          <a:xfrm>
            <a:off x="4188000" y="1887963"/>
            <a:ext cx="36738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21" name="Google Shape;221;p30"/>
          <p:cNvSpPr txBox="1">
            <a:spLocks noGrp="1"/>
          </p:cNvSpPr>
          <p:nvPr>
            <p:ph type="title" idx="4" hasCustomPrompt="1"/>
          </p:nvPr>
        </p:nvSpPr>
        <p:spPr>
          <a:xfrm>
            <a:off x="4188009" y="2563448"/>
            <a:ext cx="3673800" cy="12435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2" name="Google Shape;222;p30"/>
          <p:cNvSpPr txBox="1">
            <a:spLocks noGrp="1"/>
          </p:cNvSpPr>
          <p:nvPr>
            <p:ph type="subTitle" idx="5"/>
          </p:nvPr>
        </p:nvSpPr>
        <p:spPr>
          <a:xfrm>
            <a:off x="4188008" y="3659312"/>
            <a:ext cx="3673800" cy="69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223"/>
        <p:cNvGrpSpPr/>
        <p:nvPr/>
      </p:nvGrpSpPr>
      <p:grpSpPr>
        <a:xfrm>
          <a:off x="0" y="0"/>
          <a:ext cx="0" cy="0"/>
          <a:chOff x="0" y="0"/>
          <a:chExt cx="0" cy="0"/>
        </a:xfrm>
      </p:grpSpPr>
      <p:pic>
        <p:nvPicPr>
          <p:cNvPr id="224" name="Google Shape;224;p31"/>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25" name="Google Shape;225;p31"/>
          <p:cNvSpPr/>
          <p:nvPr/>
        </p:nvSpPr>
        <p:spPr>
          <a:xfrm>
            <a:off x="7138125" y="-17203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591775" y="-16597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31"/>
          <p:cNvSpPr txBox="1">
            <a:spLocks noGrp="1"/>
          </p:cNvSpPr>
          <p:nvPr>
            <p:ph type="ctrTitle" idx="2"/>
          </p:nvPr>
        </p:nvSpPr>
        <p:spPr>
          <a:xfrm>
            <a:off x="714975" y="3208303"/>
            <a:ext cx="2386500" cy="50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29" name="Google Shape;229;p31"/>
          <p:cNvSpPr txBox="1">
            <a:spLocks noGrp="1"/>
          </p:cNvSpPr>
          <p:nvPr>
            <p:ph type="subTitle" idx="1"/>
          </p:nvPr>
        </p:nvSpPr>
        <p:spPr>
          <a:xfrm>
            <a:off x="714975" y="3651667"/>
            <a:ext cx="2386500" cy="8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0" name="Google Shape;230;p31"/>
          <p:cNvSpPr txBox="1">
            <a:spLocks noGrp="1"/>
          </p:cNvSpPr>
          <p:nvPr>
            <p:ph type="ctrTitle" idx="3"/>
          </p:nvPr>
        </p:nvSpPr>
        <p:spPr>
          <a:xfrm>
            <a:off x="3378225" y="3208303"/>
            <a:ext cx="2386500" cy="50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31" name="Google Shape;231;p31"/>
          <p:cNvSpPr txBox="1">
            <a:spLocks noGrp="1"/>
          </p:cNvSpPr>
          <p:nvPr>
            <p:ph type="subTitle" idx="4"/>
          </p:nvPr>
        </p:nvSpPr>
        <p:spPr>
          <a:xfrm>
            <a:off x="3378225" y="3651667"/>
            <a:ext cx="2386500" cy="8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2" name="Google Shape;232;p31"/>
          <p:cNvSpPr txBox="1">
            <a:spLocks noGrp="1"/>
          </p:cNvSpPr>
          <p:nvPr>
            <p:ph type="ctrTitle" idx="5"/>
          </p:nvPr>
        </p:nvSpPr>
        <p:spPr>
          <a:xfrm>
            <a:off x="6040426" y="3208303"/>
            <a:ext cx="2386500" cy="50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4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233" name="Google Shape;233;p31"/>
          <p:cNvSpPr txBox="1">
            <a:spLocks noGrp="1"/>
          </p:cNvSpPr>
          <p:nvPr>
            <p:ph type="subTitle" idx="6"/>
          </p:nvPr>
        </p:nvSpPr>
        <p:spPr>
          <a:xfrm>
            <a:off x="6040426" y="3651667"/>
            <a:ext cx="2388600" cy="85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34" name="Google Shape;234;p31"/>
          <p:cNvSpPr txBox="1">
            <a:spLocks noGrp="1"/>
          </p:cNvSpPr>
          <p:nvPr>
            <p:ph type="title" idx="7" hasCustomPrompt="1"/>
          </p:nvPr>
        </p:nvSpPr>
        <p:spPr>
          <a:xfrm>
            <a:off x="714975" y="1353163"/>
            <a:ext cx="1658700" cy="804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4300"/>
            </a:lvl1pPr>
            <a:lvl2pPr lvl="1"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31"/>
          <p:cNvSpPr txBox="1">
            <a:spLocks noGrp="1"/>
          </p:cNvSpPr>
          <p:nvPr>
            <p:ph type="title" idx="8" hasCustomPrompt="1"/>
          </p:nvPr>
        </p:nvSpPr>
        <p:spPr>
          <a:xfrm>
            <a:off x="3378225" y="1354960"/>
            <a:ext cx="1655100" cy="804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4300"/>
            </a:lvl1pPr>
            <a:lvl2pPr lvl="1"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31"/>
          <p:cNvSpPr txBox="1">
            <a:spLocks noGrp="1"/>
          </p:cNvSpPr>
          <p:nvPr>
            <p:ph type="title" idx="9" hasCustomPrompt="1"/>
          </p:nvPr>
        </p:nvSpPr>
        <p:spPr>
          <a:xfrm>
            <a:off x="6040426" y="1354960"/>
            <a:ext cx="1655100" cy="804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4300"/>
            </a:lvl1pPr>
            <a:lvl2pPr lvl="1"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2"/>
              </a:buClr>
              <a:buSzPts val="4800"/>
              <a:buFont typeface="Fira Sans Extra Condensed Medium"/>
              <a:buNone/>
              <a:defRPr sz="48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237"/>
        <p:cNvGrpSpPr/>
        <p:nvPr/>
      </p:nvGrpSpPr>
      <p:grpSpPr>
        <a:xfrm>
          <a:off x="0" y="0"/>
          <a:ext cx="0" cy="0"/>
          <a:chOff x="0" y="0"/>
          <a:chExt cx="0" cy="0"/>
        </a:xfrm>
      </p:grpSpPr>
      <p:sp>
        <p:nvSpPr>
          <p:cNvPr id="238" name="Google Shape;238;p32"/>
          <p:cNvSpPr/>
          <p:nvPr/>
        </p:nvSpPr>
        <p:spPr>
          <a:xfrm>
            <a:off x="7356825" y="-11069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32"/>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40" name="Google Shape;240;p32"/>
          <p:cNvSpPr/>
          <p:nvPr/>
        </p:nvSpPr>
        <p:spPr>
          <a:xfrm>
            <a:off x="-1797075" y="322235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TITLE_ONLY_1_3">
    <p:spTree>
      <p:nvGrpSpPr>
        <p:cNvPr id="1" name="Shape 247"/>
        <p:cNvGrpSpPr/>
        <p:nvPr/>
      </p:nvGrpSpPr>
      <p:grpSpPr>
        <a:xfrm>
          <a:off x="0" y="0"/>
          <a:ext cx="0" cy="0"/>
          <a:chOff x="0" y="0"/>
          <a:chExt cx="0" cy="0"/>
        </a:xfrm>
      </p:grpSpPr>
      <p:pic>
        <p:nvPicPr>
          <p:cNvPr id="248" name="Google Shape;248;p34"/>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49" name="Google Shape;249;p34"/>
          <p:cNvSpPr/>
          <p:nvPr/>
        </p:nvSpPr>
        <p:spPr>
          <a:xfrm>
            <a:off x="-2177325" y="-21999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4">
  <p:cSld name="TITLE_ONLY_1_4">
    <p:spTree>
      <p:nvGrpSpPr>
        <p:cNvPr id="1" name="Shape 251"/>
        <p:cNvGrpSpPr/>
        <p:nvPr/>
      </p:nvGrpSpPr>
      <p:grpSpPr>
        <a:xfrm>
          <a:off x="0" y="0"/>
          <a:ext cx="0" cy="0"/>
          <a:chOff x="0" y="0"/>
          <a:chExt cx="0" cy="0"/>
        </a:xfrm>
      </p:grpSpPr>
      <p:pic>
        <p:nvPicPr>
          <p:cNvPr id="252" name="Google Shape;252;p35"/>
          <p:cNvPicPr preferRelativeResize="0"/>
          <p:nvPr/>
        </p:nvPicPr>
        <p:blipFill rotWithShape="1">
          <a:blip r:embed="rId2">
            <a:alphaModFix amt="85000"/>
          </a:blip>
          <a:srcRect/>
          <a:stretch/>
        </p:blipFill>
        <p:spPr>
          <a:xfrm flipH="1">
            <a:off x="0" y="0"/>
            <a:ext cx="9144000" cy="5143500"/>
          </a:xfrm>
          <a:prstGeom prst="rect">
            <a:avLst/>
          </a:prstGeom>
          <a:noFill/>
          <a:ln>
            <a:noFill/>
          </a:ln>
        </p:spPr>
      </p:pic>
      <p:sp>
        <p:nvSpPr>
          <p:cNvPr id="253" name="Google Shape;253;p35"/>
          <p:cNvSpPr/>
          <p:nvPr/>
        </p:nvSpPr>
        <p:spPr>
          <a:xfrm>
            <a:off x="2639400" y="-26870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a:off x="4837900" y="38648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6">
  <p:cSld name="TITLE_ONLY_1_6">
    <p:spTree>
      <p:nvGrpSpPr>
        <p:cNvPr id="1" name="Shape 261"/>
        <p:cNvGrpSpPr/>
        <p:nvPr/>
      </p:nvGrpSpPr>
      <p:grpSpPr>
        <a:xfrm>
          <a:off x="0" y="0"/>
          <a:ext cx="0" cy="0"/>
          <a:chOff x="0" y="0"/>
          <a:chExt cx="0" cy="0"/>
        </a:xfrm>
      </p:grpSpPr>
      <p:pic>
        <p:nvPicPr>
          <p:cNvPr id="262" name="Google Shape;262;p37"/>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63" name="Google Shape;263;p37"/>
          <p:cNvSpPr/>
          <p:nvPr/>
        </p:nvSpPr>
        <p:spPr>
          <a:xfrm>
            <a:off x="7067450" y="3189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70"/>
        <p:cNvGrpSpPr/>
        <p:nvPr/>
      </p:nvGrpSpPr>
      <p:grpSpPr>
        <a:xfrm>
          <a:off x="0" y="0"/>
          <a:ext cx="0" cy="0"/>
          <a:chOff x="0" y="0"/>
          <a:chExt cx="0" cy="0"/>
        </a:xfrm>
      </p:grpSpPr>
      <p:pic>
        <p:nvPicPr>
          <p:cNvPr id="271" name="Google Shape;271;p39"/>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272" name="Google Shape;272;p39"/>
          <p:cNvSpPr txBox="1">
            <a:spLocks noGrp="1"/>
          </p:cNvSpPr>
          <p:nvPr>
            <p:ph type="title"/>
          </p:nvPr>
        </p:nvSpPr>
        <p:spPr>
          <a:xfrm>
            <a:off x="1094225" y="539500"/>
            <a:ext cx="5137200" cy="1496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10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3" name="Google Shape;273;p39"/>
          <p:cNvSpPr txBox="1">
            <a:spLocks noGrp="1"/>
          </p:cNvSpPr>
          <p:nvPr>
            <p:ph type="subTitle" idx="1"/>
          </p:nvPr>
        </p:nvSpPr>
        <p:spPr>
          <a:xfrm>
            <a:off x="1094225" y="2035900"/>
            <a:ext cx="5137200" cy="69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4" name="Google Shape;274;p39"/>
          <p:cNvSpPr/>
          <p:nvPr/>
        </p:nvSpPr>
        <p:spPr>
          <a:xfrm>
            <a:off x="5908375" y="-11249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txBox="1"/>
          <p:nvPr/>
        </p:nvSpPr>
        <p:spPr>
          <a:xfrm>
            <a:off x="1094225" y="3524825"/>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and includes icons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a:solidFill>
                  <a:schemeClr val="dk1"/>
                </a:solidFill>
                <a:uFill>
                  <a:noFill/>
                </a:uFill>
                <a:latin typeface="Barlow"/>
                <a:ea typeface="Barlow"/>
                <a:cs typeface="Barlow"/>
                <a:sym typeface="Barlow"/>
                <a:hlinkClick r:id="rId5">
                  <a:extLst>
                    <a:ext uri="{A12FA001-AC4F-418D-AE19-62706E023703}">
                      <ahyp:hlinkClr xmlns:ahyp="http://schemas.microsoft.com/office/drawing/2018/hyperlinkcolor" val="tx"/>
                    </a:ext>
                  </a:extLst>
                </a:hlinkClick>
              </a:rPr>
              <a:t>Freepik</a:t>
            </a:r>
            <a:r>
              <a:rPr lang="en" sz="1200">
                <a:solidFill>
                  <a:schemeClr val="dk1"/>
                </a:solidFill>
                <a:latin typeface="Barlow"/>
                <a:ea typeface="Barlow"/>
                <a:cs typeface="Barlow"/>
                <a:sym typeface="Barlow"/>
              </a:rPr>
              <a:t> </a:t>
            </a:r>
            <a:endParaRPr sz="1200" b="1">
              <a:solidFill>
                <a:schemeClr val="dk1"/>
              </a:solidFill>
              <a:latin typeface="Barlow"/>
              <a:ea typeface="Barlow"/>
              <a:cs typeface="Barlow"/>
              <a:sym typeface="Barl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26" name="Google Shape;26;p5"/>
          <p:cNvSpPr/>
          <p:nvPr/>
        </p:nvSpPr>
        <p:spPr>
          <a:xfrm>
            <a:off x="1832550" y="32118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ubTitle" idx="1"/>
          </p:nvPr>
        </p:nvSpPr>
        <p:spPr>
          <a:xfrm>
            <a:off x="4911727" y="1308734"/>
            <a:ext cx="33741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2"/>
          </p:nvPr>
        </p:nvSpPr>
        <p:spPr>
          <a:xfrm>
            <a:off x="858175" y="1308729"/>
            <a:ext cx="3372300" cy="316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6"/>
        <p:cNvGrpSpPr/>
        <p:nvPr/>
      </p:nvGrpSpPr>
      <p:grpSpPr>
        <a:xfrm>
          <a:off x="0" y="0"/>
          <a:ext cx="0" cy="0"/>
          <a:chOff x="0" y="0"/>
          <a:chExt cx="0" cy="0"/>
        </a:xfrm>
      </p:grpSpPr>
      <p:pic>
        <p:nvPicPr>
          <p:cNvPr id="277" name="Google Shape;277;p40"/>
          <p:cNvPicPr preferRelativeResize="0"/>
          <p:nvPr/>
        </p:nvPicPr>
        <p:blipFill rotWithShape="1">
          <a:blip r:embed="rId2">
            <a:alphaModFix amt="85000"/>
          </a:blip>
          <a:srcRect/>
          <a:stretch/>
        </p:blipFill>
        <p:spPr>
          <a:xfrm rot="10800000">
            <a:off x="0" y="0"/>
            <a:ext cx="9144000" cy="5143500"/>
          </a:xfrm>
          <a:prstGeom prst="rect">
            <a:avLst/>
          </a:prstGeom>
          <a:noFill/>
          <a:ln>
            <a:noFill/>
          </a:ln>
        </p:spPr>
      </p:pic>
      <p:sp>
        <p:nvSpPr>
          <p:cNvPr id="278" name="Google Shape;278;p40"/>
          <p:cNvSpPr/>
          <p:nvPr/>
        </p:nvSpPr>
        <p:spPr>
          <a:xfrm>
            <a:off x="5756725" y="-170765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9" name="Google Shape;279;p40"/>
          <p:cNvCxnSpPr/>
          <p:nvPr/>
        </p:nvCxnSpPr>
        <p:spPr>
          <a:xfrm>
            <a:off x="-39912" y="269400"/>
            <a:ext cx="6098400" cy="0"/>
          </a:xfrm>
          <a:prstGeom prst="straightConnector1">
            <a:avLst/>
          </a:prstGeom>
          <a:noFill/>
          <a:ln w="19050" cap="flat" cmpd="sng">
            <a:solidFill>
              <a:schemeClr val="dk1"/>
            </a:solidFill>
            <a:prstDash val="solid"/>
            <a:round/>
            <a:headEnd type="none" w="med" len="med"/>
            <a:tailEnd type="none" w="med" len="med"/>
          </a:ln>
        </p:spPr>
      </p:cxnSp>
      <p:cxnSp>
        <p:nvCxnSpPr>
          <p:cNvPr id="280" name="Google Shape;280;p40"/>
          <p:cNvCxnSpPr/>
          <p:nvPr/>
        </p:nvCxnSpPr>
        <p:spPr>
          <a:xfrm>
            <a:off x="3085522" y="4874125"/>
            <a:ext cx="6098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1"/>
        <p:cNvGrpSpPr/>
        <p:nvPr/>
      </p:nvGrpSpPr>
      <p:grpSpPr>
        <a:xfrm>
          <a:off x="0" y="0"/>
          <a:ext cx="0" cy="0"/>
          <a:chOff x="0" y="0"/>
          <a:chExt cx="0" cy="0"/>
        </a:xfrm>
      </p:grpSpPr>
      <p:pic>
        <p:nvPicPr>
          <p:cNvPr id="282" name="Google Shape;282;p41"/>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283" name="Google Shape;283;p41"/>
          <p:cNvSpPr/>
          <p:nvPr/>
        </p:nvSpPr>
        <p:spPr>
          <a:xfrm>
            <a:off x="1832550" y="-35986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1832550" y="25300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 name="Google Shape;285;p41"/>
          <p:cNvCxnSpPr/>
          <p:nvPr/>
        </p:nvCxnSpPr>
        <p:spPr>
          <a:xfrm>
            <a:off x="490725" y="-71800"/>
            <a:ext cx="0" cy="4268700"/>
          </a:xfrm>
          <a:prstGeom prst="straightConnector1">
            <a:avLst/>
          </a:prstGeom>
          <a:noFill/>
          <a:ln w="19050" cap="flat" cmpd="sng">
            <a:solidFill>
              <a:schemeClr val="dk1"/>
            </a:solidFill>
            <a:prstDash val="solid"/>
            <a:round/>
            <a:headEnd type="none" w="med" len="med"/>
            <a:tailEnd type="none" w="med" len="med"/>
          </a:ln>
        </p:spPr>
      </p:cxnSp>
      <p:cxnSp>
        <p:nvCxnSpPr>
          <p:cNvPr id="286" name="Google Shape;286;p41"/>
          <p:cNvCxnSpPr/>
          <p:nvPr/>
        </p:nvCxnSpPr>
        <p:spPr>
          <a:xfrm>
            <a:off x="8685200" y="933550"/>
            <a:ext cx="0" cy="4268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32" name="Google Shape;3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mt="85000"/>
          </a:blip>
          <a:srcRect/>
          <a:stretch/>
        </p:blipFill>
        <p:spPr>
          <a:xfrm rot="10800000" flipH="1">
            <a:off x="0" y="0"/>
            <a:ext cx="9144000" cy="5143500"/>
          </a:xfrm>
          <a:prstGeom prst="rect">
            <a:avLst/>
          </a:prstGeom>
          <a:noFill/>
          <a:ln>
            <a:noFill/>
          </a:ln>
        </p:spPr>
      </p:pic>
      <p:sp>
        <p:nvSpPr>
          <p:cNvPr id="35" name="Google Shape;35;p7"/>
          <p:cNvSpPr/>
          <p:nvPr/>
        </p:nvSpPr>
        <p:spPr>
          <a:xfrm>
            <a:off x="-857925"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4135975" y="885725"/>
            <a:ext cx="4294800" cy="11355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subTitle" idx="1"/>
          </p:nvPr>
        </p:nvSpPr>
        <p:spPr>
          <a:xfrm>
            <a:off x="4135975" y="2074350"/>
            <a:ext cx="4294800" cy="218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pic>
        <p:nvPicPr>
          <p:cNvPr id="39" name="Google Shape;39;p8"/>
          <p:cNvPicPr preferRelativeResize="0"/>
          <p:nvPr/>
        </p:nvPicPr>
        <p:blipFill rotWithShape="1">
          <a:blip r:embed="rId2">
            <a:alphaModFix amt="85000"/>
          </a:blip>
          <a:srcRect/>
          <a:stretch/>
        </p:blipFill>
        <p:spPr>
          <a:xfrm>
            <a:off x="0" y="0"/>
            <a:ext cx="9144000" cy="5143500"/>
          </a:xfrm>
          <a:prstGeom prst="rect">
            <a:avLst/>
          </a:prstGeom>
          <a:noFill/>
          <a:ln>
            <a:noFill/>
          </a:ln>
        </p:spPr>
      </p:pic>
      <p:sp>
        <p:nvSpPr>
          <p:cNvPr id="40" name="Google Shape;40;p8"/>
          <p:cNvSpPr/>
          <p:nvPr/>
        </p:nvSpPr>
        <p:spPr>
          <a:xfrm>
            <a:off x="4236175" y="171612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713225" y="1252800"/>
            <a:ext cx="5690100" cy="2637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p:nvPr/>
        </p:nvSpPr>
        <p:spPr>
          <a:xfrm>
            <a:off x="-1716600" y="-2376575"/>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pic>
        <p:nvPicPr>
          <p:cNvPr id="44" name="Google Shape;44;p9"/>
          <p:cNvPicPr preferRelativeResize="0"/>
          <p:nvPr/>
        </p:nvPicPr>
        <p:blipFill>
          <a:blip r:embed="rId2">
            <a:alphaModFix amt="75000"/>
          </a:blip>
          <a:stretch>
            <a:fillRect/>
          </a:stretch>
        </p:blipFill>
        <p:spPr>
          <a:xfrm flipH="1">
            <a:off x="0" y="0"/>
            <a:ext cx="9144000" cy="5143500"/>
          </a:xfrm>
          <a:prstGeom prst="rect">
            <a:avLst/>
          </a:prstGeom>
          <a:noFill/>
          <a:ln>
            <a:noFill/>
          </a:ln>
        </p:spPr>
      </p:pic>
      <p:sp>
        <p:nvSpPr>
          <p:cNvPr id="45" name="Google Shape;45;p9"/>
          <p:cNvSpPr txBox="1">
            <a:spLocks noGrp="1"/>
          </p:cNvSpPr>
          <p:nvPr>
            <p:ph type="title"/>
          </p:nvPr>
        </p:nvSpPr>
        <p:spPr>
          <a:xfrm>
            <a:off x="2190150" y="1187250"/>
            <a:ext cx="4763700" cy="19644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500"/>
              <a:buNone/>
              <a:defRPr sz="1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6" name="Google Shape;46;p9"/>
          <p:cNvSpPr txBox="1">
            <a:spLocks noGrp="1"/>
          </p:cNvSpPr>
          <p:nvPr>
            <p:ph type="subTitle" idx="1"/>
          </p:nvPr>
        </p:nvSpPr>
        <p:spPr>
          <a:xfrm>
            <a:off x="2190150" y="3151650"/>
            <a:ext cx="47637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 name="Google Shape;47;p9"/>
          <p:cNvSpPr/>
          <p:nvPr/>
        </p:nvSpPr>
        <p:spPr>
          <a:xfrm>
            <a:off x="1832550" y="-2708875"/>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pic>
        <p:nvPicPr>
          <p:cNvPr id="53" name="Google Shape;53;p11"/>
          <p:cNvPicPr preferRelativeResize="0"/>
          <p:nvPr/>
        </p:nvPicPr>
        <p:blipFill rotWithShape="1">
          <a:blip r:embed="rId2">
            <a:alphaModFix amt="95000"/>
          </a:blip>
          <a:srcRect/>
          <a:stretch/>
        </p:blipFill>
        <p:spPr>
          <a:xfrm flipH="1">
            <a:off x="0" y="0"/>
            <a:ext cx="9144000" cy="5143500"/>
          </a:xfrm>
          <a:prstGeom prst="rect">
            <a:avLst/>
          </a:prstGeom>
          <a:noFill/>
          <a:ln>
            <a:noFill/>
          </a:ln>
        </p:spPr>
      </p:pic>
      <p:sp>
        <p:nvSpPr>
          <p:cNvPr id="54" name="Google Shape;54;p11"/>
          <p:cNvSpPr/>
          <p:nvPr/>
        </p:nvSpPr>
        <p:spPr>
          <a:xfrm>
            <a:off x="5456800" y="-167700"/>
            <a:ext cx="5478900" cy="54789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txBox="1">
            <a:spLocks noGrp="1"/>
          </p:cNvSpPr>
          <p:nvPr>
            <p:ph type="title" hasCustomPrompt="1"/>
          </p:nvPr>
        </p:nvSpPr>
        <p:spPr>
          <a:xfrm>
            <a:off x="1009550" y="1118250"/>
            <a:ext cx="4487400" cy="1939800"/>
          </a:xfrm>
          <a:prstGeom prst="rect">
            <a:avLst/>
          </a:prstGeom>
          <a:noFill/>
        </p:spPr>
        <p:txBody>
          <a:bodyPr spcFirstLastPara="1" wrap="square" lIns="91425" tIns="91425" rIns="91425" bIns="91425" anchor="ctr" anchorCtr="0">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 name="Google Shape;56;p11"/>
          <p:cNvSpPr txBox="1">
            <a:spLocks noGrp="1"/>
          </p:cNvSpPr>
          <p:nvPr>
            <p:ph type="subTitle" idx="1"/>
          </p:nvPr>
        </p:nvSpPr>
        <p:spPr>
          <a:xfrm>
            <a:off x="1009550" y="3184925"/>
            <a:ext cx="4487400" cy="84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57" name="Google Shape;57;p11"/>
          <p:cNvSpPr/>
          <p:nvPr/>
        </p:nvSpPr>
        <p:spPr>
          <a:xfrm>
            <a:off x="-298425" y="-203400"/>
            <a:ext cx="3865200" cy="3865200"/>
          </a:xfrm>
          <a:prstGeom prst="ellipse">
            <a:avLst/>
          </a:prstGeom>
          <a:gradFill>
            <a:gsLst>
              <a:gs pos="0">
                <a:srgbClr val="E69138">
                  <a:alpha val="27450"/>
                </a:srgbClr>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1pPr>
            <a:lvl2pPr lvl="1"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2pPr>
            <a:lvl3pPr lvl="2"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3pPr>
            <a:lvl4pPr lvl="3"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4pPr>
            <a:lvl5pPr lvl="4"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5pPr>
            <a:lvl6pPr lvl="5"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6pPr>
            <a:lvl7pPr lvl="6"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7pPr>
            <a:lvl8pPr lvl="7"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8pPr>
            <a:lvl9pPr lvl="8" rtl="0">
              <a:lnSpc>
                <a:spcPct val="80000"/>
              </a:lnSpc>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7" r:id="rId17"/>
    <p:sldLayoutId id="2147483669" r:id="rId18"/>
    <p:sldLayoutId id="2147483670" r:id="rId19"/>
    <p:sldLayoutId id="2147483673" r:id="rId20"/>
    <p:sldLayoutId id="2147483674" r:id="rId21"/>
    <p:sldLayoutId id="2147483675" r:id="rId22"/>
    <p:sldLayoutId id="2147483676" r:id="rId23"/>
    <p:sldLayoutId id="2147483677" r:id="rId24"/>
    <p:sldLayoutId id="2147483678" r:id="rId25"/>
    <p:sldLayoutId id="2147483680" r:id="rId26"/>
    <p:sldLayoutId id="2147483681" r:id="rId27"/>
    <p:sldLayoutId id="2147483683" r:id="rId28"/>
    <p:sldLayoutId id="2147483685" r:id="rId29"/>
    <p:sldLayoutId id="2147483686" r:id="rId30"/>
    <p:sldLayoutId id="2147483687"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6.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photo/doctor-wearing-white-coat-medium-shot_33417273.htm/?utm_source=slidesgo_template&amp;utm_medium=referral-link&amp;utm_campaign=sg_resources&amp;utm_content=freepik" TargetMode="External"/><Relationship Id="rId3" Type="http://schemas.openxmlformats.org/officeDocument/2006/relationships/hyperlink" Target="https://www.freepik.com/free-photo/side-view-man-wearing-protective-equipment_32305710.htm/?utm_source=slidesgo_template&amp;utm_medium=referral-link&amp;utm_campaign=sg_resources&amp;utm_content=flaticon" TargetMode="External"/><Relationship Id="rId7" Type="http://schemas.openxmlformats.org/officeDocument/2006/relationships/hyperlink" Target="https://www.freepik.com/free-photo/front-view-smiley-doctor-with-lab-coat_28266654.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hyperlink" Target="https://www.freepik.com/free-photo/side-view-man-wearing-protective-equipment_32305710.htm/?utm_source=slidesgo_template&amp;utm_medium=referral-link&amp;utm_campaign=sg_resources&amp;utm_content=freepik" TargetMode="External"/><Relationship Id="rId5" Type="http://schemas.openxmlformats.org/officeDocument/2006/relationships/hyperlink" Target="https://www.freepik.com/free-photo/flat-lay-rat-figurines-turquoise-velvet_6091713.htm/?utm_source=slidesgo_template&amp;utm_medium=referral-link&amp;utm_campaign=sg_resources&amp;utm_content=freepik" TargetMode="External"/><Relationship Id="rId4" Type="http://schemas.openxmlformats.org/officeDocument/2006/relationships/hyperlink" Target="https://www.freepik.com/free-psd/music-album-release-youtube-cover_18774946.htm/?utm_source=slidesgo_template&amp;utm_medium=referral-link&amp;utm_campaign=sg_resources&amp;utm_content=freepik" TargetMode="External"/><Relationship Id="rId9" Type="http://schemas.openxmlformats.org/officeDocument/2006/relationships/hyperlink" Target="https://www.freepik.com/free-photo/medium-shot-doctor-wearing-medical-gown_30590455.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ctrTitle"/>
          </p:nvPr>
        </p:nvSpPr>
        <p:spPr>
          <a:xfrm>
            <a:off x="1266375" y="1149783"/>
            <a:ext cx="6897912" cy="223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Action Generation using Graph Convolutional Networks</a:t>
            </a:r>
            <a:endParaRPr sz="4800" dirty="0">
              <a:latin typeface="Archivo Black"/>
              <a:ea typeface="Archivo Black"/>
              <a:cs typeface="Archivo Black"/>
              <a:sym typeface="Archivo Black"/>
            </a:endParaRPr>
          </a:p>
        </p:txBody>
      </p:sp>
      <p:sp>
        <p:nvSpPr>
          <p:cNvPr id="298" name="Google Shape;298;p45"/>
          <p:cNvSpPr txBox="1">
            <a:spLocks noGrp="1"/>
          </p:cNvSpPr>
          <p:nvPr>
            <p:ph type="subTitle" idx="1"/>
          </p:nvPr>
        </p:nvSpPr>
        <p:spPr>
          <a:xfrm>
            <a:off x="4513575" y="3698400"/>
            <a:ext cx="3958200" cy="47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Deep Learning Project Presentation-1</a:t>
            </a:r>
            <a:endParaRPr dirty="0"/>
          </a:p>
        </p:txBody>
      </p:sp>
      <p:cxnSp>
        <p:nvCxnSpPr>
          <p:cNvPr id="299" name="Google Shape;299;p45"/>
          <p:cNvCxnSpPr>
            <a:stCxn id="298" idx="1"/>
          </p:cNvCxnSpPr>
          <p:nvPr/>
        </p:nvCxnSpPr>
        <p:spPr>
          <a:xfrm rot="10800000">
            <a:off x="23775" y="3936300"/>
            <a:ext cx="4489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5"/>
          <p:cNvSpPr txBox="1">
            <a:spLocks noGrp="1"/>
          </p:cNvSpPr>
          <p:nvPr>
            <p:ph type="title"/>
          </p:nvPr>
        </p:nvSpPr>
        <p:spPr>
          <a:xfrm>
            <a:off x="1510725" y="2460300"/>
            <a:ext cx="46614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Kinetic-GAN</a:t>
            </a:r>
          </a:p>
        </p:txBody>
      </p:sp>
      <p:sp>
        <p:nvSpPr>
          <p:cNvPr id="443" name="Google Shape;443;p55"/>
          <p:cNvSpPr txBox="1">
            <a:spLocks noGrp="1"/>
          </p:cNvSpPr>
          <p:nvPr>
            <p:ph type="title" idx="2"/>
          </p:nvPr>
        </p:nvSpPr>
        <p:spPr>
          <a:xfrm>
            <a:off x="4059382" y="1508425"/>
            <a:ext cx="2112743" cy="95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2022</a:t>
            </a:r>
            <a:endParaRPr dirty="0"/>
          </a:p>
        </p:txBody>
      </p:sp>
      <p:sp>
        <p:nvSpPr>
          <p:cNvPr id="444" name="Google Shape;444;p55"/>
          <p:cNvSpPr txBox="1">
            <a:spLocks noGrp="1"/>
          </p:cNvSpPr>
          <p:nvPr>
            <p:ph type="subTitle" idx="1"/>
          </p:nvPr>
        </p:nvSpPr>
        <p:spPr>
          <a:xfrm>
            <a:off x="1510725" y="3302100"/>
            <a:ext cx="4661400" cy="42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Addressing the Key Issues Faced</a:t>
            </a:r>
            <a:endParaRPr dirty="0"/>
          </a:p>
        </p:txBody>
      </p:sp>
      <p:cxnSp>
        <p:nvCxnSpPr>
          <p:cNvPr id="445" name="Google Shape;445;p55"/>
          <p:cNvCxnSpPr>
            <a:cxnSpLocks/>
            <a:endCxn id="443" idx="3"/>
          </p:cNvCxnSpPr>
          <p:nvPr/>
        </p:nvCxnSpPr>
        <p:spPr>
          <a:xfrm flipH="1">
            <a:off x="6172125" y="1984525"/>
            <a:ext cx="3035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graphicFrame>
        <p:nvGraphicFramePr>
          <p:cNvPr id="738" name="Google Shape;738;p74"/>
          <p:cNvGraphicFramePr/>
          <p:nvPr>
            <p:extLst>
              <p:ext uri="{D42A27DB-BD31-4B8C-83A1-F6EECF244321}">
                <p14:modId xmlns:p14="http://schemas.microsoft.com/office/powerpoint/2010/main" val="1155798215"/>
              </p:ext>
            </p:extLst>
          </p:nvPr>
        </p:nvGraphicFramePr>
        <p:xfrm>
          <a:off x="416482" y="239131"/>
          <a:ext cx="8311036" cy="4419460"/>
        </p:xfrm>
        <a:graphic>
          <a:graphicData uri="http://schemas.openxmlformats.org/drawingml/2006/table">
            <a:tbl>
              <a:tblPr>
                <a:noFill/>
                <a:tableStyleId>{4D7A009A-3F8C-4F84-8700-6069067AD273}</a:tableStyleId>
              </a:tblPr>
              <a:tblGrid>
                <a:gridCol w="1130117">
                  <a:extLst>
                    <a:ext uri="{9D8B030D-6E8A-4147-A177-3AD203B41FA5}">
                      <a16:colId xmlns:a16="http://schemas.microsoft.com/office/drawing/2014/main" val="20000"/>
                    </a:ext>
                  </a:extLst>
                </a:gridCol>
                <a:gridCol w="1795647">
                  <a:extLst>
                    <a:ext uri="{9D8B030D-6E8A-4147-A177-3AD203B41FA5}">
                      <a16:colId xmlns:a16="http://schemas.microsoft.com/office/drawing/2014/main" val="3301649940"/>
                    </a:ext>
                  </a:extLst>
                </a:gridCol>
                <a:gridCol w="5385272">
                  <a:extLst>
                    <a:ext uri="{9D8B030D-6E8A-4147-A177-3AD203B41FA5}">
                      <a16:colId xmlns:a16="http://schemas.microsoft.com/office/drawing/2014/main" val="20001"/>
                    </a:ext>
                  </a:extLst>
                </a:gridCol>
              </a:tblGrid>
              <a:tr h="363958">
                <a:tc>
                  <a:txBody>
                    <a:bodyPr/>
                    <a:lstStyle/>
                    <a:p>
                      <a:pPr marL="0" lvl="0" indent="0" algn="l" rtl="0">
                        <a:spcBef>
                          <a:spcPts val="0"/>
                        </a:spcBef>
                        <a:spcAft>
                          <a:spcPts val="0"/>
                        </a:spcAft>
                        <a:buNone/>
                      </a:pPr>
                      <a:r>
                        <a:rPr lang="en-US" sz="1800" b="1" i="0" dirty="0">
                          <a:solidFill>
                            <a:schemeClr val="accent1"/>
                          </a:solidFill>
                          <a:latin typeface="Baskervville"/>
                          <a:ea typeface="Baskervville"/>
                          <a:cs typeface="Baskervville"/>
                          <a:sym typeface="Baskervville"/>
                        </a:rPr>
                        <a:t>Problem</a:t>
                      </a:r>
                      <a:endParaRPr sz="1800" b="1" i="0" dirty="0">
                        <a:solidFill>
                          <a:schemeClr val="accent1"/>
                        </a:solidFill>
                        <a:latin typeface="Baskervville"/>
                        <a:ea typeface="Baskervville"/>
                        <a:cs typeface="Baskervville"/>
                        <a:sym typeface="Baskervville"/>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800" b="1" i="0" dirty="0">
                          <a:solidFill>
                            <a:schemeClr val="accent1"/>
                          </a:solidFill>
                          <a:latin typeface="Baskervville"/>
                          <a:ea typeface="Baskervville"/>
                          <a:cs typeface="Baskervville"/>
                          <a:sym typeface="Baskervville"/>
                        </a:rPr>
                        <a:t>Solution</a:t>
                      </a:r>
                      <a:endParaRPr sz="1800" b="1" i="0" dirty="0">
                        <a:solidFill>
                          <a:schemeClr val="accent1"/>
                        </a:solidFill>
                        <a:latin typeface="Baskervville"/>
                        <a:ea typeface="Baskervville"/>
                        <a:cs typeface="Baskervville"/>
                        <a:sym typeface="Baskervville"/>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800" b="1" i="0" dirty="0">
                          <a:solidFill>
                            <a:schemeClr val="dk1"/>
                          </a:solidFill>
                          <a:latin typeface="Baskervville" panose="020B0604020202020204" charset="0"/>
                          <a:ea typeface="Barlow"/>
                          <a:cs typeface="Barlow"/>
                          <a:sym typeface="Barlow"/>
                        </a:rPr>
                        <a:t>Explanation</a:t>
                      </a:r>
                      <a:endParaRPr sz="1800" b="1" i="0" dirty="0">
                        <a:solidFill>
                          <a:schemeClr val="dk1"/>
                        </a:solidFill>
                        <a:latin typeface="Baskervville" panose="020B0604020202020204" charset="0"/>
                        <a:ea typeface="Barlow"/>
                        <a:cs typeface="Barlow"/>
                        <a:sym typeface="Barlow"/>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8997366"/>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Limited Action Control</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Introduced conditional GANs with graph convolutions and a non-linear mapping network to disentangle latent space.</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Disentangled Representations:</a:t>
                      </a:r>
                      <a:r>
                        <a:rPr lang="en-US" sz="1100" dirty="0">
                          <a:solidFill>
                            <a:schemeClr val="dk1"/>
                          </a:solidFill>
                          <a:latin typeface="Barlow" panose="00000500000000000000" pitchFamily="2" charset="0"/>
                          <a:ea typeface="Barlow"/>
                          <a:cs typeface="Barlow"/>
                          <a:sym typeface="Barlow"/>
                        </a:rPr>
                        <a:t> Inspired by StyleGAN, where mapping noise to an intermediate latent space (𝑾) reduces entanglement of factors (e.g., action type vs. motion speed). This aligns with the theory that disentangled spaces improve conditional generation.</a:t>
                      </a:r>
                    </a:p>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Graph Convolutions:</a:t>
                      </a:r>
                      <a:r>
                        <a:rPr lang="en-US" sz="1100" dirty="0">
                          <a:solidFill>
                            <a:schemeClr val="dk1"/>
                          </a:solidFill>
                          <a:latin typeface="Barlow" panose="00000500000000000000" pitchFamily="2" charset="0"/>
                          <a:ea typeface="Barlow"/>
                          <a:cs typeface="Barlow"/>
                          <a:sym typeface="Barlow"/>
                        </a:rPr>
                        <a:t> Leveraged spectral graph theory to model skeletons as graphs, preserving joint relationships (adjacency matrices define spatial dependencies).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Generation Artefacts</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Reduced batch normalization (BN) layers and introduced residual blocks with temporal skip connections.</a:t>
                      </a: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Batch Norm Limitations:</a:t>
                      </a:r>
                      <a:r>
                        <a:rPr lang="en-US" sz="1100" dirty="0">
                          <a:solidFill>
                            <a:schemeClr val="dk1"/>
                          </a:solidFill>
                          <a:latin typeface="Barlow" panose="00000500000000000000" pitchFamily="2" charset="0"/>
                          <a:ea typeface="Barlow"/>
                          <a:cs typeface="Barlow"/>
                          <a:sym typeface="Barlow"/>
                        </a:rPr>
                        <a:t> BN can cause covariate shift in sequential data, leading to artefacts. Reducing BN aligns with findings in ESRGAN for image synthesis, where normalization-free layers improve stability.</a:t>
                      </a:r>
                    </a:p>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Residual Learning:</a:t>
                      </a:r>
                      <a:r>
                        <a:rPr lang="en-US" sz="1100" dirty="0">
                          <a:solidFill>
                            <a:schemeClr val="dk1"/>
                          </a:solidFill>
                          <a:latin typeface="Barlow" panose="00000500000000000000" pitchFamily="2" charset="0"/>
                          <a:ea typeface="Barlow"/>
                          <a:cs typeface="Barlow"/>
                          <a:sym typeface="Barlow"/>
                        </a:rPr>
                        <a:t> Skip connections mitigate vanishing gradients (He et al., </a:t>
                      </a:r>
                      <a:r>
                        <a:rPr lang="en-US" sz="1100" dirty="0" err="1">
                          <a:solidFill>
                            <a:schemeClr val="dk1"/>
                          </a:solidFill>
                          <a:latin typeface="Barlow" panose="00000500000000000000" pitchFamily="2" charset="0"/>
                          <a:ea typeface="Barlow"/>
                          <a:cs typeface="Barlow"/>
                          <a:sym typeface="Barlow"/>
                        </a:rPr>
                        <a:t>ResNet</a:t>
                      </a:r>
                      <a:r>
                        <a:rPr lang="en-US" sz="1100" dirty="0">
                          <a:solidFill>
                            <a:schemeClr val="dk1"/>
                          </a:solidFill>
                          <a:latin typeface="Barlow" panose="00000500000000000000" pitchFamily="2" charset="0"/>
                          <a:ea typeface="Barlow"/>
                          <a:cs typeface="Barlow"/>
                          <a:sym typeface="Barlow"/>
                        </a:rPr>
                        <a:t> theory), ensuring smoother gradient flow in deep networks.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Poor Temporal Flexibility</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Holistic generation (entire sequence at once) using spatiotemporal graph convolutions.</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Bidirectional Dependencies:</a:t>
                      </a:r>
                      <a:r>
                        <a:rPr lang="en-US" sz="1100" dirty="0">
                          <a:solidFill>
                            <a:schemeClr val="dk1"/>
                          </a:solidFill>
                          <a:latin typeface="Barlow" panose="00000500000000000000" pitchFamily="2" charset="0"/>
                          <a:ea typeface="Barlow"/>
                          <a:cs typeface="Barlow"/>
                          <a:sym typeface="Barlow"/>
                        </a:rPr>
                        <a:t> Unlike autoregressive models, graph convolutions operate on all frames simultaneously, avoiding Markovian assumptions. This is rooted in non-local neural networks theory, which captures long-range dependencies.</a:t>
                      </a:r>
                      <a:endParaRPr sz="1100" dirty="0">
                        <a:solidFill>
                          <a:schemeClr val="dk1"/>
                        </a:solidFill>
                        <a:latin typeface="Barlow" panose="00000500000000000000" pitchFamily="2" charset="0"/>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Low Variation</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Stochastic noise injection at each graph convolution layer.</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Variational Autoencoder (VAE) Principles:</a:t>
                      </a:r>
                      <a:r>
                        <a:rPr lang="en-US" sz="1100" dirty="0">
                          <a:solidFill>
                            <a:schemeClr val="dk1"/>
                          </a:solidFill>
                          <a:latin typeface="Barlow" panose="00000500000000000000" pitchFamily="2" charset="0"/>
                          <a:ea typeface="Barlow"/>
                          <a:cs typeface="Barlow"/>
                          <a:sym typeface="Barlow"/>
                        </a:rPr>
                        <a:t> Noise injection mimics stochastic latent variables in VAEs, promoting diversity while respecting structural constraints (joint connectivity).</a:t>
                      </a:r>
                      <a:endParaRPr sz="1100" dirty="0">
                        <a:solidFill>
                          <a:schemeClr val="dk1"/>
                        </a:solidFill>
                        <a:latin typeface="Barlow" panose="00000500000000000000" pitchFamily="2" charset="0"/>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4"/>
          <p:cNvSpPr txBox="1">
            <a:spLocks noGrp="1"/>
          </p:cNvSpPr>
          <p:nvPr>
            <p:ph type="title"/>
          </p:nvPr>
        </p:nvSpPr>
        <p:spPr>
          <a:xfrm>
            <a:off x="5509375" y="2991200"/>
            <a:ext cx="29214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Metrics</a:t>
            </a:r>
            <a:endParaRPr dirty="0"/>
          </a:p>
        </p:txBody>
      </p:sp>
      <p:sp>
        <p:nvSpPr>
          <p:cNvPr id="529" name="Google Shape;529;p64"/>
          <p:cNvSpPr txBox="1">
            <a:spLocks noGrp="1"/>
          </p:cNvSpPr>
          <p:nvPr>
            <p:ph type="subTitle" idx="1"/>
          </p:nvPr>
        </p:nvSpPr>
        <p:spPr>
          <a:xfrm>
            <a:off x="5509375" y="3833000"/>
            <a:ext cx="2921400" cy="7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Used in both papers resp :-</a:t>
            </a:r>
            <a:endParaRPr dirty="0"/>
          </a:p>
        </p:txBody>
      </p:sp>
      <p:cxnSp>
        <p:nvCxnSpPr>
          <p:cNvPr id="530" name="Google Shape;530;p64"/>
          <p:cNvCxnSpPr>
            <a:endCxn id="527" idx="1"/>
          </p:cNvCxnSpPr>
          <p:nvPr/>
        </p:nvCxnSpPr>
        <p:spPr>
          <a:xfrm>
            <a:off x="-125" y="3412100"/>
            <a:ext cx="5509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3" name="Google Shape;723;p73"/>
          <p:cNvSpPr/>
          <p:nvPr/>
        </p:nvSpPr>
        <p:spPr>
          <a:xfrm>
            <a:off x="3254100" y="444850"/>
            <a:ext cx="2633400" cy="478800"/>
          </a:xfrm>
          <a:prstGeom prst="rect">
            <a:avLst/>
          </a:prstGeom>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Baskervville"/>
                <a:ea typeface="Baskervville"/>
                <a:cs typeface="Baskervville"/>
                <a:sym typeface="Baskervville"/>
              </a:rPr>
              <a:t>Metrics</a:t>
            </a:r>
            <a:endParaRPr sz="2400" dirty="0">
              <a:solidFill>
                <a:schemeClr val="dk1"/>
              </a:solidFill>
              <a:latin typeface="Baskervville"/>
              <a:ea typeface="Baskervville"/>
              <a:cs typeface="Baskervville"/>
              <a:sym typeface="Baskervville"/>
            </a:endParaRPr>
          </a:p>
        </p:txBody>
      </p:sp>
      <p:sp>
        <p:nvSpPr>
          <p:cNvPr id="724" name="Google Shape;724;p73"/>
          <p:cNvSpPr/>
          <p:nvPr/>
        </p:nvSpPr>
        <p:spPr>
          <a:xfrm>
            <a:off x="4570799" y="2571750"/>
            <a:ext cx="3967351" cy="1815851"/>
          </a:xfrm>
          <a:prstGeom prst="rect">
            <a:avLst/>
          </a:prstGeom>
          <a:noFill/>
          <a:ln>
            <a:noFill/>
          </a:ln>
        </p:spPr>
        <p:txBody>
          <a:bodyPr spcFirstLastPara="1" wrap="square" lIns="91425" tIns="91425" rIns="91425" bIns="91425" anchor="t" anchorCtr="0">
            <a:spAutoFit/>
          </a:bodyPr>
          <a:lstStyle/>
          <a:p>
            <a:pPr marL="171450" lvl="0" indent="-171450" algn="l" rtl="0">
              <a:spcBef>
                <a:spcPts val="0"/>
              </a:spcBef>
              <a:spcAft>
                <a:spcPts val="600"/>
              </a:spcAft>
              <a:buClr>
                <a:schemeClr val="tx1"/>
              </a:buClr>
              <a:buFont typeface="Wingdings" panose="05000000000000000000" pitchFamily="2" charset="2"/>
              <a:buChar char="Ø"/>
            </a:pPr>
            <a:r>
              <a:rPr lang="en-US" sz="1200" dirty="0">
                <a:solidFill>
                  <a:schemeClr val="dk1"/>
                </a:solidFill>
                <a:latin typeface="Barlow"/>
                <a:ea typeface="Barlow"/>
                <a:cs typeface="Barlow"/>
                <a:sym typeface="Barlow"/>
              </a:rPr>
              <a:t>Additionally, we measure the Maximum Mean Discrepancy (MMD) between real and synthetic samples based on a two-sample test to measure the discrepancy of both distributions. </a:t>
            </a:r>
          </a:p>
          <a:p>
            <a:pPr marL="171450" lvl="0" indent="-171450" algn="l" rtl="0">
              <a:spcBef>
                <a:spcPts val="0"/>
              </a:spcBef>
              <a:spcAft>
                <a:spcPts val="600"/>
              </a:spcAft>
              <a:buClr>
                <a:schemeClr val="tx1"/>
              </a:buClr>
              <a:buFont typeface="Wingdings" panose="05000000000000000000" pitchFamily="2" charset="2"/>
              <a:buChar char="Ø"/>
            </a:pPr>
            <a:r>
              <a:rPr lang="en-US" sz="1200" dirty="0">
                <a:solidFill>
                  <a:schemeClr val="dk1"/>
                </a:solidFill>
                <a:latin typeface="Barlow"/>
                <a:ea typeface="Barlow"/>
                <a:cs typeface="Barlow"/>
                <a:sym typeface="Barlow"/>
              </a:rPr>
              <a:t>The MMD over motion dynamics corresponds to the average MMD across each frame, denoted by [</a:t>
            </a:r>
            <a:r>
              <a:rPr lang="en-US" sz="1200" dirty="0" err="1">
                <a:solidFill>
                  <a:schemeClr val="dk1"/>
                </a:solidFill>
                <a:latin typeface="Barlow"/>
                <a:ea typeface="Barlow"/>
                <a:cs typeface="Barlow"/>
                <a:sym typeface="Barlow"/>
              </a:rPr>
              <a:t>MMD</a:t>
            </a:r>
            <a:r>
              <a:rPr lang="en-US" sz="1200" baseline="-25000" dirty="0" err="1">
                <a:solidFill>
                  <a:schemeClr val="dk1"/>
                </a:solidFill>
                <a:latin typeface="Barlow"/>
                <a:ea typeface="Barlow"/>
                <a:cs typeface="Barlow"/>
                <a:sym typeface="Barlow"/>
              </a:rPr>
              <a:t>a</a:t>
            </a:r>
            <a:r>
              <a:rPr lang="en-US" sz="1200" dirty="0">
                <a:solidFill>
                  <a:schemeClr val="dk1"/>
                </a:solidFill>
                <a:latin typeface="Barlow"/>
                <a:ea typeface="Barlow"/>
                <a:cs typeface="Barlow"/>
                <a:sym typeface="Barlow"/>
              </a:rPr>
              <a:t>], and the MMD over whole sequences are indicated as [MMD</a:t>
            </a:r>
            <a:r>
              <a:rPr lang="en-US" sz="1200" baseline="-25000" dirty="0">
                <a:solidFill>
                  <a:schemeClr val="dk1"/>
                </a:solidFill>
                <a:latin typeface="Barlow"/>
                <a:ea typeface="Barlow"/>
                <a:cs typeface="Barlow"/>
                <a:sym typeface="Barlow"/>
              </a:rPr>
              <a:t>s</a:t>
            </a:r>
            <a:r>
              <a:rPr lang="en-US" sz="1200" dirty="0">
                <a:solidFill>
                  <a:schemeClr val="dk1"/>
                </a:solidFill>
                <a:latin typeface="Barlow"/>
                <a:ea typeface="Barlow"/>
                <a:cs typeface="Barlow"/>
                <a:sym typeface="Barlow"/>
              </a:rPr>
              <a:t>]. For joints over 2D space, only the MMD is used.</a:t>
            </a:r>
          </a:p>
        </p:txBody>
      </p:sp>
      <p:sp>
        <p:nvSpPr>
          <p:cNvPr id="725" name="Google Shape;725;p73"/>
          <p:cNvSpPr/>
          <p:nvPr/>
        </p:nvSpPr>
        <p:spPr>
          <a:xfrm>
            <a:off x="774400" y="2571750"/>
            <a:ext cx="2767085" cy="1631185"/>
          </a:xfrm>
          <a:prstGeom prst="rect">
            <a:avLst/>
          </a:prstGeom>
          <a:noFill/>
          <a:ln>
            <a:noFill/>
          </a:ln>
        </p:spPr>
        <p:txBody>
          <a:bodyPr spcFirstLastPara="1" wrap="square" lIns="91425" tIns="91425" rIns="91425" bIns="91425" anchor="t" anchorCtr="0">
            <a:spAutoFit/>
          </a:bodyPr>
          <a:lstStyle/>
          <a:p>
            <a:pPr marL="171450" lvl="0" indent="-171450" algn="l" rtl="0">
              <a:spcBef>
                <a:spcPts val="0"/>
              </a:spcBef>
              <a:spcAft>
                <a:spcPts val="600"/>
              </a:spcAft>
              <a:buClr>
                <a:schemeClr val="tx1"/>
              </a:buClr>
              <a:buFont typeface="Wingdings" panose="05000000000000000000" pitchFamily="2" charset="2"/>
              <a:buChar char="Ø"/>
            </a:pPr>
            <a:r>
              <a:rPr lang="en-US" sz="1200" dirty="0">
                <a:solidFill>
                  <a:schemeClr val="dk1"/>
                </a:solidFill>
                <a:latin typeface="Barlow"/>
                <a:ea typeface="Barlow"/>
                <a:cs typeface="Barlow"/>
                <a:sym typeface="Barlow"/>
              </a:rPr>
              <a:t>We use the </a:t>
            </a:r>
            <a:r>
              <a:rPr lang="en-US" sz="1200" dirty="0" err="1">
                <a:solidFill>
                  <a:schemeClr val="dk1"/>
                </a:solidFill>
                <a:latin typeface="Barlow"/>
                <a:ea typeface="Barlow"/>
                <a:cs typeface="Barlow"/>
                <a:sym typeface="Barlow"/>
              </a:rPr>
              <a:t>Frechet</a:t>
            </a:r>
            <a:r>
              <a:rPr lang="en-US" sz="1200" dirty="0">
                <a:solidFill>
                  <a:schemeClr val="dk1"/>
                </a:solidFill>
                <a:latin typeface="Barlow"/>
                <a:ea typeface="Barlow"/>
                <a:cs typeface="Barlow"/>
                <a:sym typeface="Barlow"/>
              </a:rPr>
              <a:t> Inception Distance (FID), measuring the distance between the real data distribution and the </a:t>
            </a:r>
            <a:r>
              <a:rPr lang="en-US" sz="1200" dirty="0" err="1">
                <a:solidFill>
                  <a:schemeClr val="dk1"/>
                </a:solidFill>
                <a:latin typeface="Barlow"/>
                <a:ea typeface="Barlow"/>
                <a:cs typeface="Barlow"/>
                <a:sym typeface="Barlow"/>
              </a:rPr>
              <a:t>synthesised</a:t>
            </a:r>
            <a:r>
              <a:rPr lang="en-US" sz="1200" dirty="0">
                <a:solidFill>
                  <a:schemeClr val="dk1"/>
                </a:solidFill>
                <a:latin typeface="Barlow"/>
                <a:ea typeface="Barlow"/>
                <a:cs typeface="Barlow"/>
                <a:sym typeface="Barlow"/>
              </a:rPr>
              <a:t> one</a:t>
            </a:r>
          </a:p>
          <a:p>
            <a:pPr marL="171450" lvl="0" indent="-171450" algn="l" rtl="0">
              <a:spcBef>
                <a:spcPts val="0"/>
              </a:spcBef>
              <a:spcAft>
                <a:spcPts val="600"/>
              </a:spcAft>
              <a:buClr>
                <a:schemeClr val="tx1"/>
              </a:buClr>
              <a:buFont typeface="Wingdings" panose="05000000000000000000" pitchFamily="2" charset="2"/>
              <a:buChar char="Ø"/>
            </a:pPr>
            <a:r>
              <a:rPr lang="en-US" sz="1200" dirty="0">
                <a:solidFill>
                  <a:schemeClr val="dk1"/>
                </a:solidFill>
                <a:latin typeface="Barlow"/>
                <a:ea typeface="Barlow"/>
                <a:cs typeface="Barlow"/>
                <a:sym typeface="Barlow"/>
              </a:rPr>
              <a:t>Measures the similarity between real and generated data distributions (lower = better realism).</a:t>
            </a:r>
          </a:p>
        </p:txBody>
      </p:sp>
      <p:cxnSp>
        <p:nvCxnSpPr>
          <p:cNvPr id="727" name="Google Shape;727;p73"/>
          <p:cNvCxnSpPr>
            <a:cxnSpLocks/>
            <a:stCxn id="723" idx="2"/>
            <a:endCxn id="728" idx="0"/>
          </p:cNvCxnSpPr>
          <p:nvPr/>
        </p:nvCxnSpPr>
        <p:spPr>
          <a:xfrm rot="5400000">
            <a:off x="2947515" y="30565"/>
            <a:ext cx="730201" cy="2516370"/>
          </a:xfrm>
          <a:prstGeom prst="bentConnector3">
            <a:avLst>
              <a:gd name="adj1" fmla="val 50000"/>
            </a:avLst>
          </a:prstGeom>
          <a:noFill/>
          <a:ln w="19050" cap="flat" cmpd="sng">
            <a:solidFill>
              <a:schemeClr val="dk1"/>
            </a:solidFill>
            <a:prstDash val="solid"/>
            <a:round/>
            <a:headEnd type="none" w="sm" len="sm"/>
            <a:tailEnd type="none" w="sm" len="sm"/>
          </a:ln>
        </p:spPr>
      </p:cxnSp>
      <p:cxnSp>
        <p:nvCxnSpPr>
          <p:cNvPr id="729" name="Google Shape;729;p73"/>
          <p:cNvCxnSpPr>
            <a:cxnSpLocks/>
            <a:stCxn id="723" idx="2"/>
            <a:endCxn id="730" idx="0"/>
          </p:cNvCxnSpPr>
          <p:nvPr/>
        </p:nvCxnSpPr>
        <p:spPr>
          <a:xfrm rot="16200000" flipH="1">
            <a:off x="5386075" y="108374"/>
            <a:ext cx="730200" cy="2360751"/>
          </a:xfrm>
          <a:prstGeom prst="bentConnector3">
            <a:avLst>
              <a:gd name="adj1" fmla="val 50000"/>
            </a:avLst>
          </a:prstGeom>
          <a:noFill/>
          <a:ln w="19050" cap="flat" cmpd="sng">
            <a:solidFill>
              <a:schemeClr val="dk1"/>
            </a:solidFill>
            <a:prstDash val="solid"/>
            <a:round/>
            <a:headEnd type="none" w="sm" len="sm"/>
            <a:tailEnd type="none" w="sm" len="sm"/>
          </a:ln>
        </p:spPr>
      </p:cxnSp>
      <p:sp>
        <p:nvSpPr>
          <p:cNvPr id="728" name="Google Shape;728;p73"/>
          <p:cNvSpPr txBox="1"/>
          <p:nvPr/>
        </p:nvSpPr>
        <p:spPr>
          <a:xfrm>
            <a:off x="1063471" y="1653851"/>
            <a:ext cx="1981917" cy="738633"/>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US" sz="1800" dirty="0" err="1">
                <a:solidFill>
                  <a:schemeClr val="dk1"/>
                </a:solidFill>
                <a:latin typeface="Baskervville"/>
                <a:ea typeface="Baskervville"/>
                <a:cs typeface="Baskervville"/>
                <a:sym typeface="Baskervville"/>
              </a:rPr>
              <a:t>Frechet</a:t>
            </a:r>
            <a:r>
              <a:rPr lang="en-US" sz="1800" dirty="0">
                <a:solidFill>
                  <a:schemeClr val="dk1"/>
                </a:solidFill>
                <a:latin typeface="Baskervville"/>
                <a:ea typeface="Baskervville"/>
                <a:cs typeface="Baskervville"/>
                <a:sym typeface="Baskervville"/>
              </a:rPr>
              <a:t> Inception Distance (FID)</a:t>
            </a:r>
          </a:p>
        </p:txBody>
      </p:sp>
      <p:sp>
        <p:nvSpPr>
          <p:cNvPr id="730" name="Google Shape;730;p73"/>
          <p:cNvSpPr txBox="1"/>
          <p:nvPr/>
        </p:nvSpPr>
        <p:spPr>
          <a:xfrm>
            <a:off x="5782572" y="1653850"/>
            <a:ext cx="2297957" cy="738633"/>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US" sz="1800" dirty="0">
                <a:solidFill>
                  <a:schemeClr val="dk1"/>
                </a:solidFill>
                <a:latin typeface="Baskervville"/>
                <a:ea typeface="Baskervville"/>
                <a:cs typeface="Baskervville"/>
                <a:sym typeface="Baskervville"/>
              </a:rPr>
              <a:t>Maximum Mean Discrepancy (MMD)</a:t>
            </a:r>
          </a:p>
        </p:txBody>
      </p:sp>
      <p:sp>
        <p:nvSpPr>
          <p:cNvPr id="26" name="Google Shape;725;p73">
            <a:extLst>
              <a:ext uri="{FF2B5EF4-FFF2-40B4-BE49-F238E27FC236}">
                <a16:creationId xmlns:a16="http://schemas.microsoft.com/office/drawing/2014/main" id="{F9444022-A959-6822-FBCB-9C36BE5CCEAE}"/>
              </a:ext>
            </a:extLst>
          </p:cNvPr>
          <p:cNvSpPr/>
          <p:nvPr/>
        </p:nvSpPr>
        <p:spPr>
          <a:xfrm rot="19242112">
            <a:off x="-215916" y="262925"/>
            <a:ext cx="1569929" cy="3638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US" sz="1200" b="1" i="1" dirty="0">
                <a:solidFill>
                  <a:schemeClr val="dk1"/>
                </a:solidFill>
                <a:effectLst>
                  <a:outerShdw blurRad="38100" dist="38100" dir="2700000" algn="tl">
                    <a:srgbClr val="000000">
                      <a:alpha val="43137"/>
                    </a:srgbClr>
                  </a:outerShdw>
                </a:effectLst>
                <a:latin typeface="Barlow"/>
                <a:ea typeface="Barlow"/>
                <a:cs typeface="Barlow"/>
                <a:sym typeface="Barlow"/>
              </a:rPr>
              <a:t>Kinetic-GAN [2022]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1">
          <a:extLst>
            <a:ext uri="{FF2B5EF4-FFF2-40B4-BE49-F238E27FC236}">
              <a16:creationId xmlns:a16="http://schemas.microsoft.com/office/drawing/2014/main" id="{7F0E36BA-2C7A-F5ED-5727-D7347F1CB653}"/>
            </a:ext>
          </a:extLst>
        </p:cNvPr>
        <p:cNvGrpSpPr/>
        <p:nvPr/>
      </p:nvGrpSpPr>
      <p:grpSpPr>
        <a:xfrm>
          <a:off x="0" y="0"/>
          <a:ext cx="0" cy="0"/>
          <a:chOff x="0" y="0"/>
          <a:chExt cx="0" cy="0"/>
        </a:xfrm>
      </p:grpSpPr>
      <p:sp>
        <p:nvSpPr>
          <p:cNvPr id="723" name="Google Shape;723;p73">
            <a:extLst>
              <a:ext uri="{FF2B5EF4-FFF2-40B4-BE49-F238E27FC236}">
                <a16:creationId xmlns:a16="http://schemas.microsoft.com/office/drawing/2014/main" id="{540864C3-AA6C-31BB-E758-19D60FDB2D5D}"/>
              </a:ext>
            </a:extLst>
          </p:cNvPr>
          <p:cNvSpPr/>
          <p:nvPr/>
        </p:nvSpPr>
        <p:spPr>
          <a:xfrm>
            <a:off x="508633" y="283484"/>
            <a:ext cx="3351444" cy="800189"/>
          </a:xfrm>
          <a:prstGeom prst="rect">
            <a:avLst/>
          </a:prstGeom>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000" dirty="0" err="1">
                <a:solidFill>
                  <a:schemeClr val="dk1"/>
                </a:solidFill>
                <a:latin typeface="Baskervville"/>
                <a:ea typeface="Baskervville"/>
                <a:cs typeface="Baskervville"/>
                <a:sym typeface="Baskervville"/>
              </a:rPr>
              <a:t>Frechet</a:t>
            </a:r>
            <a:r>
              <a:rPr lang="en-US" sz="2000" dirty="0">
                <a:solidFill>
                  <a:schemeClr val="dk1"/>
                </a:solidFill>
                <a:latin typeface="Baskervville"/>
                <a:ea typeface="Baskervville"/>
                <a:cs typeface="Baskervville"/>
                <a:sym typeface="Baskervville"/>
              </a:rPr>
              <a:t> Inception Distance &amp; Inception Score (FID/IS)</a:t>
            </a:r>
          </a:p>
        </p:txBody>
      </p:sp>
      <p:sp>
        <p:nvSpPr>
          <p:cNvPr id="724" name="Google Shape;724;p73">
            <a:extLst>
              <a:ext uri="{FF2B5EF4-FFF2-40B4-BE49-F238E27FC236}">
                <a16:creationId xmlns:a16="http://schemas.microsoft.com/office/drawing/2014/main" id="{0E5B1529-8E45-48C7-A674-AF726420F283}"/>
              </a:ext>
            </a:extLst>
          </p:cNvPr>
          <p:cNvSpPr/>
          <p:nvPr/>
        </p:nvSpPr>
        <p:spPr>
          <a:xfrm>
            <a:off x="3716706" y="2149366"/>
            <a:ext cx="3108638" cy="2169035"/>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to characterize the generation quality within each generated sequence.</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obtain the time FID/IS scores for each generated sequence by computing the basic metrics on all snippets within each sequence. </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then we average the scores across all sequences.</a:t>
            </a:r>
          </a:p>
        </p:txBody>
      </p:sp>
      <p:sp>
        <p:nvSpPr>
          <p:cNvPr id="725" name="Google Shape;725;p73">
            <a:extLst>
              <a:ext uri="{FF2B5EF4-FFF2-40B4-BE49-F238E27FC236}">
                <a16:creationId xmlns:a16="http://schemas.microsoft.com/office/drawing/2014/main" id="{23C67A4B-BD48-6441-363A-99A801F11452}"/>
              </a:ext>
            </a:extLst>
          </p:cNvPr>
          <p:cNvSpPr/>
          <p:nvPr/>
        </p:nvSpPr>
        <p:spPr>
          <a:xfrm>
            <a:off x="130629" y="2149367"/>
            <a:ext cx="3457309" cy="2074286"/>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evaluates the overall generation quality and diversity across different sequences</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Fix an index m </a:t>
            </a:r>
            <a:r>
              <a:rPr lang="en-US" dirty="0">
                <a:solidFill>
                  <a:schemeClr val="dk1"/>
                </a:solidFill>
                <a:latin typeface="Barlow"/>
                <a:ea typeface="Barlow"/>
                <a:cs typeface="Barlow"/>
                <a:sym typeface="Wingdings" panose="05000000000000000000" pitchFamily="2" charset="2"/>
              </a:rPr>
              <a:t></a:t>
            </a:r>
            <a:r>
              <a:rPr lang="en-US" dirty="0">
                <a:solidFill>
                  <a:schemeClr val="dk1"/>
                </a:solidFill>
                <a:latin typeface="Barlow"/>
                <a:ea typeface="Barlow"/>
                <a:cs typeface="Barlow"/>
                <a:sym typeface="Barlow"/>
              </a:rPr>
              <a:t> {1, 2, . . . ,M}, we can compute FID/IS on the set of snippets at the </a:t>
            </a:r>
            <a:r>
              <a:rPr lang="en-US" dirty="0" err="1">
                <a:solidFill>
                  <a:schemeClr val="dk1"/>
                </a:solidFill>
                <a:latin typeface="Barlow"/>
                <a:ea typeface="Barlow"/>
                <a:cs typeface="Barlow"/>
                <a:sym typeface="Barlow"/>
              </a:rPr>
              <a:t>mth</a:t>
            </a:r>
            <a:r>
              <a:rPr lang="en-US" dirty="0">
                <a:solidFill>
                  <a:schemeClr val="dk1"/>
                </a:solidFill>
                <a:latin typeface="Barlow"/>
                <a:ea typeface="Barlow"/>
                <a:cs typeface="Barlow"/>
                <a:sym typeface="Barlow"/>
              </a:rPr>
              <a:t> position of all sequences.</a:t>
            </a:r>
          </a:p>
          <a:p>
            <a:pPr marL="285750" lvl="0" indent="-2857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obtained by averaging the above FID/IS values over all position indices.</a:t>
            </a:r>
          </a:p>
        </p:txBody>
      </p:sp>
      <p:sp>
        <p:nvSpPr>
          <p:cNvPr id="726" name="Google Shape;726;p73">
            <a:extLst>
              <a:ext uri="{FF2B5EF4-FFF2-40B4-BE49-F238E27FC236}">
                <a16:creationId xmlns:a16="http://schemas.microsoft.com/office/drawing/2014/main" id="{7282F0F4-1CEF-8559-5466-064CE9D60974}"/>
              </a:ext>
            </a:extLst>
          </p:cNvPr>
          <p:cNvSpPr/>
          <p:nvPr/>
        </p:nvSpPr>
        <p:spPr>
          <a:xfrm>
            <a:off x="6902181" y="2149365"/>
            <a:ext cx="1964100" cy="2169011"/>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is defined as the ensemble FID/IS at snippet index m = 1.</a:t>
            </a:r>
          </a:p>
          <a:p>
            <a:pPr marL="171450" lvl="0" indent="-171450" algn="l" rtl="0">
              <a:spcBef>
                <a:spcPts val="0"/>
              </a:spcBef>
              <a:spcAft>
                <a:spcPts val="600"/>
              </a:spcAft>
              <a:buClr>
                <a:schemeClr val="tx1"/>
              </a:buClr>
              <a:buFont typeface="Wingdings" panose="05000000000000000000" pitchFamily="2" charset="2"/>
              <a:buChar char="Ø"/>
            </a:pPr>
            <a:r>
              <a:rPr lang="en-US" dirty="0">
                <a:solidFill>
                  <a:schemeClr val="dk1"/>
                </a:solidFill>
                <a:latin typeface="Barlow"/>
                <a:ea typeface="Barlow"/>
                <a:cs typeface="Barlow"/>
                <a:sym typeface="Barlow"/>
              </a:rPr>
              <a:t>used this metric to measure the quality of the starting part of the generated sequences w.r.t baseline methods</a:t>
            </a:r>
          </a:p>
        </p:txBody>
      </p:sp>
      <p:cxnSp>
        <p:nvCxnSpPr>
          <p:cNvPr id="727" name="Google Shape;727;p73">
            <a:extLst>
              <a:ext uri="{FF2B5EF4-FFF2-40B4-BE49-F238E27FC236}">
                <a16:creationId xmlns:a16="http://schemas.microsoft.com/office/drawing/2014/main" id="{043623DC-8C47-A28F-92BC-B0FC1E7A796C}"/>
              </a:ext>
            </a:extLst>
          </p:cNvPr>
          <p:cNvCxnSpPr>
            <a:cxnSpLocks/>
            <a:stCxn id="723" idx="2"/>
            <a:endCxn id="728" idx="0"/>
          </p:cNvCxnSpPr>
          <p:nvPr/>
        </p:nvCxnSpPr>
        <p:spPr>
          <a:xfrm rot="5400000">
            <a:off x="1672117" y="1084831"/>
            <a:ext cx="513397" cy="511080"/>
          </a:xfrm>
          <a:prstGeom prst="bentConnector3">
            <a:avLst>
              <a:gd name="adj1" fmla="val 50000"/>
            </a:avLst>
          </a:prstGeom>
          <a:noFill/>
          <a:ln w="19050" cap="flat" cmpd="sng">
            <a:solidFill>
              <a:schemeClr val="dk1"/>
            </a:solidFill>
            <a:prstDash val="solid"/>
            <a:round/>
            <a:headEnd type="none" w="sm" len="sm"/>
            <a:tailEnd type="none" w="sm" len="sm"/>
          </a:ln>
        </p:spPr>
      </p:cxnSp>
      <p:cxnSp>
        <p:nvCxnSpPr>
          <p:cNvPr id="729" name="Google Shape;729;p73">
            <a:extLst>
              <a:ext uri="{FF2B5EF4-FFF2-40B4-BE49-F238E27FC236}">
                <a16:creationId xmlns:a16="http://schemas.microsoft.com/office/drawing/2014/main" id="{820614C4-923D-911D-685D-089D0B1A3622}"/>
              </a:ext>
            </a:extLst>
          </p:cNvPr>
          <p:cNvCxnSpPr>
            <a:cxnSpLocks/>
            <a:stCxn id="723" idx="2"/>
            <a:endCxn id="730" idx="0"/>
          </p:cNvCxnSpPr>
          <p:nvPr/>
        </p:nvCxnSpPr>
        <p:spPr>
          <a:xfrm rot="16200000" flipH="1">
            <a:off x="3334873" y="-66845"/>
            <a:ext cx="513397" cy="2814432"/>
          </a:xfrm>
          <a:prstGeom prst="bentConnector3">
            <a:avLst>
              <a:gd name="adj1" fmla="val 50000"/>
            </a:avLst>
          </a:prstGeom>
          <a:noFill/>
          <a:ln w="19050" cap="flat" cmpd="sng">
            <a:solidFill>
              <a:schemeClr val="dk1"/>
            </a:solidFill>
            <a:prstDash val="solid"/>
            <a:round/>
            <a:headEnd type="none" w="sm" len="sm"/>
            <a:tailEnd type="none" w="sm" len="sm"/>
          </a:ln>
        </p:spPr>
      </p:cxnSp>
      <p:cxnSp>
        <p:nvCxnSpPr>
          <p:cNvPr id="731" name="Google Shape;731;p73">
            <a:extLst>
              <a:ext uri="{FF2B5EF4-FFF2-40B4-BE49-F238E27FC236}">
                <a16:creationId xmlns:a16="http://schemas.microsoft.com/office/drawing/2014/main" id="{982D10BC-70B8-6AD9-6AC7-51FFFB644EA4}"/>
              </a:ext>
            </a:extLst>
          </p:cNvPr>
          <p:cNvCxnSpPr>
            <a:cxnSpLocks/>
            <a:stCxn id="723" idx="2"/>
            <a:endCxn id="732" idx="0"/>
          </p:cNvCxnSpPr>
          <p:nvPr/>
        </p:nvCxnSpPr>
        <p:spPr>
          <a:xfrm rot="16200000" flipH="1">
            <a:off x="4776595" y="-1508567"/>
            <a:ext cx="513397" cy="5697876"/>
          </a:xfrm>
          <a:prstGeom prst="bentConnector3">
            <a:avLst>
              <a:gd name="adj1" fmla="val 50000"/>
            </a:avLst>
          </a:prstGeom>
          <a:noFill/>
          <a:ln w="19050" cap="flat" cmpd="sng">
            <a:solidFill>
              <a:schemeClr val="dk1"/>
            </a:solidFill>
            <a:prstDash val="solid"/>
            <a:round/>
            <a:headEnd type="none" w="sm" len="sm"/>
            <a:tailEnd type="none" w="sm" len="sm"/>
          </a:ln>
        </p:spPr>
      </p:cxnSp>
      <p:sp>
        <p:nvSpPr>
          <p:cNvPr id="728" name="Google Shape;728;p73">
            <a:extLst>
              <a:ext uri="{FF2B5EF4-FFF2-40B4-BE49-F238E27FC236}">
                <a16:creationId xmlns:a16="http://schemas.microsoft.com/office/drawing/2014/main" id="{D210A71B-D47A-DA38-9EA4-8E6407043B46}"/>
              </a:ext>
            </a:extLst>
          </p:cNvPr>
          <p:cNvSpPr txBox="1"/>
          <p:nvPr/>
        </p:nvSpPr>
        <p:spPr>
          <a:xfrm>
            <a:off x="400594" y="1597070"/>
            <a:ext cx="2545362" cy="429529"/>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Baskervville"/>
                <a:ea typeface="Baskervville"/>
                <a:cs typeface="Baskervville"/>
                <a:sym typeface="Baskervville"/>
              </a:rPr>
              <a:t>Mean Ensemble (</a:t>
            </a:r>
            <a:r>
              <a:rPr lang="en-US" sz="1800" dirty="0" err="1">
                <a:solidFill>
                  <a:schemeClr val="dk1"/>
                </a:solidFill>
                <a:latin typeface="Baskervville"/>
                <a:ea typeface="Baskervville"/>
                <a:cs typeface="Baskervville"/>
                <a:sym typeface="Baskervville"/>
              </a:rPr>
              <a:t>FID</a:t>
            </a:r>
            <a:r>
              <a:rPr lang="en-US" sz="1800" baseline="30000" dirty="0" err="1">
                <a:solidFill>
                  <a:schemeClr val="dk1"/>
                </a:solidFill>
                <a:latin typeface="Baskervville"/>
                <a:ea typeface="Baskervville"/>
                <a:cs typeface="Baskervville"/>
                <a:sym typeface="Baskervville"/>
              </a:rPr>
              <a:t>e</a:t>
            </a:r>
            <a:r>
              <a:rPr lang="en-US" sz="1800" dirty="0">
                <a:solidFill>
                  <a:schemeClr val="dk1"/>
                </a:solidFill>
                <a:latin typeface="Baskervville"/>
                <a:ea typeface="Baskervville"/>
                <a:cs typeface="Baskervville"/>
                <a:sym typeface="Baskervville"/>
              </a:rPr>
              <a:t>)</a:t>
            </a:r>
            <a:endParaRPr lang="en-US" sz="1800" baseline="30000" dirty="0">
              <a:solidFill>
                <a:schemeClr val="dk1"/>
              </a:solidFill>
              <a:latin typeface="Baskervville"/>
              <a:ea typeface="Baskervville"/>
              <a:cs typeface="Baskervville"/>
              <a:sym typeface="Baskervville"/>
            </a:endParaRPr>
          </a:p>
        </p:txBody>
      </p:sp>
      <p:sp>
        <p:nvSpPr>
          <p:cNvPr id="730" name="Google Shape;730;p73">
            <a:extLst>
              <a:ext uri="{FF2B5EF4-FFF2-40B4-BE49-F238E27FC236}">
                <a16:creationId xmlns:a16="http://schemas.microsoft.com/office/drawing/2014/main" id="{63931CD9-D444-2720-A421-DA07E89F4CEB}"/>
              </a:ext>
            </a:extLst>
          </p:cNvPr>
          <p:cNvSpPr txBox="1"/>
          <p:nvPr/>
        </p:nvSpPr>
        <p:spPr>
          <a:xfrm>
            <a:off x="3870971" y="1597070"/>
            <a:ext cx="2255632" cy="429553"/>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Baskervville"/>
                <a:ea typeface="Baskervville"/>
                <a:cs typeface="Baskervville"/>
                <a:sym typeface="Baskervville"/>
              </a:rPr>
              <a:t>Mean time (</a:t>
            </a:r>
            <a:r>
              <a:rPr lang="en-US" sz="1800" dirty="0" err="1">
                <a:solidFill>
                  <a:schemeClr val="dk1"/>
                </a:solidFill>
                <a:latin typeface="Baskervville"/>
                <a:ea typeface="Baskervville"/>
                <a:cs typeface="Baskervville"/>
                <a:sym typeface="Baskervville"/>
              </a:rPr>
              <a:t>FID</a:t>
            </a:r>
            <a:r>
              <a:rPr lang="en-US" sz="1800" baseline="30000" dirty="0" err="1">
                <a:solidFill>
                  <a:schemeClr val="dk1"/>
                </a:solidFill>
                <a:latin typeface="Baskervville"/>
                <a:ea typeface="Baskervville"/>
                <a:cs typeface="Baskervville"/>
                <a:sym typeface="Baskervville"/>
              </a:rPr>
              <a:t>t</a:t>
            </a:r>
            <a:r>
              <a:rPr lang="en-US" sz="1800" dirty="0">
                <a:solidFill>
                  <a:schemeClr val="dk1"/>
                </a:solidFill>
                <a:latin typeface="Baskervville"/>
                <a:ea typeface="Baskervville"/>
                <a:cs typeface="Baskervville"/>
                <a:sym typeface="Baskervville"/>
              </a:rPr>
              <a:t>)</a:t>
            </a:r>
          </a:p>
        </p:txBody>
      </p:sp>
      <p:sp>
        <p:nvSpPr>
          <p:cNvPr id="732" name="Google Shape;732;p73">
            <a:extLst>
              <a:ext uri="{FF2B5EF4-FFF2-40B4-BE49-F238E27FC236}">
                <a16:creationId xmlns:a16="http://schemas.microsoft.com/office/drawing/2014/main" id="{7E8A99DB-3ED5-B664-D6E6-7209717F1E96}"/>
              </a:ext>
            </a:extLst>
          </p:cNvPr>
          <p:cNvSpPr txBox="1"/>
          <p:nvPr/>
        </p:nvSpPr>
        <p:spPr>
          <a:xfrm>
            <a:off x="6900181" y="1597070"/>
            <a:ext cx="1964100" cy="429529"/>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dk1"/>
                </a:solidFill>
                <a:latin typeface="Baskervville"/>
                <a:ea typeface="Baskervville"/>
                <a:cs typeface="Baskervville"/>
                <a:sym typeface="Baskervville"/>
              </a:rPr>
              <a:t>Short (FID</a:t>
            </a:r>
            <a:r>
              <a:rPr lang="en-US" sz="1800" baseline="30000" dirty="0">
                <a:solidFill>
                  <a:schemeClr val="dk1"/>
                </a:solidFill>
                <a:latin typeface="Baskervville"/>
                <a:ea typeface="Baskervville"/>
                <a:cs typeface="Baskervville"/>
                <a:sym typeface="Baskervville"/>
              </a:rPr>
              <a:t>s</a:t>
            </a:r>
            <a:r>
              <a:rPr lang="en-US" sz="1800" dirty="0">
                <a:solidFill>
                  <a:schemeClr val="dk1"/>
                </a:solidFill>
                <a:latin typeface="Baskervville"/>
                <a:ea typeface="Baskervville"/>
                <a:cs typeface="Baskervville"/>
                <a:sym typeface="Baskervville"/>
              </a:rPr>
              <a:t>)</a:t>
            </a:r>
          </a:p>
        </p:txBody>
      </p:sp>
      <p:pic>
        <p:nvPicPr>
          <p:cNvPr id="12" name="Picture 11">
            <a:extLst>
              <a:ext uri="{FF2B5EF4-FFF2-40B4-BE49-F238E27FC236}">
                <a16:creationId xmlns:a16="http://schemas.microsoft.com/office/drawing/2014/main" id="{87E0DE66-B023-2ADB-4C11-12F76D5A980F}"/>
              </a:ext>
            </a:extLst>
          </p:cNvPr>
          <p:cNvPicPr>
            <a:picLocks noChangeAspect="1"/>
          </p:cNvPicPr>
          <p:nvPr/>
        </p:nvPicPr>
        <p:blipFill>
          <a:blip r:embed="rId3"/>
          <a:srcRect l="3072" t="12459" r="2846" b="10282"/>
          <a:stretch/>
        </p:blipFill>
        <p:spPr>
          <a:xfrm>
            <a:off x="579254" y="4346421"/>
            <a:ext cx="2560057" cy="442373"/>
          </a:xfrm>
          <a:prstGeom prst="rect">
            <a:avLst/>
          </a:prstGeom>
        </p:spPr>
      </p:pic>
      <p:pic>
        <p:nvPicPr>
          <p:cNvPr id="14" name="Picture 13">
            <a:extLst>
              <a:ext uri="{FF2B5EF4-FFF2-40B4-BE49-F238E27FC236}">
                <a16:creationId xmlns:a16="http://schemas.microsoft.com/office/drawing/2014/main" id="{9BDCEE62-FD01-510F-ABB0-D21B098DDD0E}"/>
              </a:ext>
            </a:extLst>
          </p:cNvPr>
          <p:cNvPicPr>
            <a:picLocks noChangeAspect="1"/>
          </p:cNvPicPr>
          <p:nvPr/>
        </p:nvPicPr>
        <p:blipFill>
          <a:blip r:embed="rId4"/>
          <a:stretch>
            <a:fillRect/>
          </a:stretch>
        </p:blipFill>
        <p:spPr>
          <a:xfrm>
            <a:off x="3682404" y="4523692"/>
            <a:ext cx="2701777" cy="439701"/>
          </a:xfrm>
          <a:prstGeom prst="rect">
            <a:avLst/>
          </a:prstGeom>
        </p:spPr>
      </p:pic>
      <p:sp>
        <p:nvSpPr>
          <p:cNvPr id="3" name="Google Shape;725;p73">
            <a:extLst>
              <a:ext uri="{FF2B5EF4-FFF2-40B4-BE49-F238E27FC236}">
                <a16:creationId xmlns:a16="http://schemas.microsoft.com/office/drawing/2014/main" id="{86128087-4FAF-D769-9BF3-8F813F7711D4}"/>
              </a:ext>
            </a:extLst>
          </p:cNvPr>
          <p:cNvSpPr/>
          <p:nvPr/>
        </p:nvSpPr>
        <p:spPr>
          <a:xfrm>
            <a:off x="4162874" y="200427"/>
            <a:ext cx="4504446" cy="96630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600"/>
              </a:spcAft>
              <a:buClr>
                <a:schemeClr val="tx1"/>
              </a:buClr>
              <a:buFont typeface="Wingdings" panose="05000000000000000000" pitchFamily="2" charset="2"/>
              <a:buChar char="v"/>
            </a:pPr>
            <a:r>
              <a:rPr lang="en-US" b="1" dirty="0">
                <a:solidFill>
                  <a:schemeClr val="dk1"/>
                </a:solidFill>
                <a:latin typeface="Barlow"/>
                <a:ea typeface="Barlow"/>
                <a:cs typeface="Barlow"/>
                <a:sym typeface="Barlow"/>
              </a:rPr>
              <a:t>FID:</a:t>
            </a:r>
            <a:r>
              <a:rPr lang="en-US" dirty="0">
                <a:solidFill>
                  <a:schemeClr val="dk1"/>
                </a:solidFill>
                <a:latin typeface="Barlow"/>
                <a:ea typeface="Barlow"/>
                <a:cs typeface="Barlow"/>
                <a:sym typeface="Barlow"/>
              </a:rPr>
              <a:t> measures the distance between the statistics of real and synthesized data on feature space.</a:t>
            </a:r>
          </a:p>
          <a:p>
            <a:pPr marL="285750" lvl="0" indent="-285750" algn="l" rtl="0">
              <a:spcBef>
                <a:spcPts val="0"/>
              </a:spcBef>
              <a:spcAft>
                <a:spcPts val="600"/>
              </a:spcAft>
              <a:buClr>
                <a:schemeClr val="tx1"/>
              </a:buClr>
              <a:buFont typeface="Wingdings" panose="05000000000000000000" pitchFamily="2" charset="2"/>
              <a:buChar char="v"/>
            </a:pPr>
            <a:r>
              <a:rPr lang="en-US" b="1" dirty="0">
                <a:solidFill>
                  <a:schemeClr val="dk1"/>
                </a:solidFill>
                <a:latin typeface="Barlow"/>
                <a:ea typeface="Barlow"/>
                <a:cs typeface="Barlow"/>
                <a:sym typeface="Barlow"/>
              </a:rPr>
              <a:t>IS:</a:t>
            </a:r>
            <a:r>
              <a:rPr lang="en-US" dirty="0">
                <a:solidFill>
                  <a:schemeClr val="dk1"/>
                </a:solidFill>
                <a:latin typeface="Barlow"/>
                <a:ea typeface="Barlow"/>
                <a:cs typeface="Barlow"/>
                <a:sym typeface="Barlow"/>
              </a:rPr>
              <a:t> analyze their output probabilities over all classes</a:t>
            </a:r>
          </a:p>
        </p:txBody>
      </p:sp>
      <p:pic>
        <p:nvPicPr>
          <p:cNvPr id="705" name="Picture 704">
            <a:extLst>
              <a:ext uri="{FF2B5EF4-FFF2-40B4-BE49-F238E27FC236}">
                <a16:creationId xmlns:a16="http://schemas.microsoft.com/office/drawing/2014/main" id="{65F8E57C-4BEE-1BF5-BB7A-4B5FB9DA66D3}"/>
              </a:ext>
            </a:extLst>
          </p:cNvPr>
          <p:cNvPicPr>
            <a:picLocks noChangeAspect="1"/>
          </p:cNvPicPr>
          <p:nvPr/>
        </p:nvPicPr>
        <p:blipFill>
          <a:blip r:embed="rId5"/>
          <a:stretch>
            <a:fillRect/>
          </a:stretch>
        </p:blipFill>
        <p:spPr>
          <a:xfrm>
            <a:off x="6722904" y="4441119"/>
            <a:ext cx="2318656" cy="386443"/>
          </a:xfrm>
          <a:prstGeom prst="rect">
            <a:avLst/>
          </a:prstGeom>
        </p:spPr>
      </p:pic>
      <p:sp>
        <p:nvSpPr>
          <p:cNvPr id="706" name="Google Shape;725;p73">
            <a:extLst>
              <a:ext uri="{FF2B5EF4-FFF2-40B4-BE49-F238E27FC236}">
                <a16:creationId xmlns:a16="http://schemas.microsoft.com/office/drawing/2014/main" id="{3AAA04E9-9071-295B-5E15-3F8CEDD69DFF}"/>
              </a:ext>
            </a:extLst>
          </p:cNvPr>
          <p:cNvSpPr/>
          <p:nvPr/>
        </p:nvSpPr>
        <p:spPr>
          <a:xfrm rot="19242112">
            <a:off x="-166408" y="116074"/>
            <a:ext cx="1047288" cy="3638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US" sz="1200" b="1" i="1" dirty="0">
                <a:solidFill>
                  <a:schemeClr val="dk1"/>
                </a:solidFill>
                <a:effectLst>
                  <a:outerShdw blurRad="38100" dist="38100" dir="2700000" algn="tl">
                    <a:srgbClr val="000000">
                      <a:alpha val="43137"/>
                    </a:srgbClr>
                  </a:outerShdw>
                </a:effectLst>
                <a:latin typeface="Barlow"/>
                <a:ea typeface="Barlow"/>
                <a:cs typeface="Barlow"/>
                <a:sym typeface="Barlow"/>
              </a:rPr>
              <a:t>CSGN [2019]</a:t>
            </a:r>
          </a:p>
        </p:txBody>
      </p:sp>
    </p:spTree>
    <p:extLst>
      <p:ext uri="{BB962C8B-B14F-4D97-AF65-F5344CB8AC3E}">
        <p14:creationId xmlns:p14="http://schemas.microsoft.com/office/powerpoint/2010/main" val="423427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8"/>
          <p:cNvSpPr txBox="1">
            <a:spLocks noGrp="1"/>
          </p:cNvSpPr>
          <p:nvPr>
            <p:ph type="title"/>
          </p:nvPr>
        </p:nvSpPr>
        <p:spPr>
          <a:xfrm>
            <a:off x="2190150" y="1187250"/>
            <a:ext cx="5120640" cy="19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sp>
        <p:nvSpPr>
          <p:cNvPr id="335" name="Google Shape;335;p48"/>
          <p:cNvSpPr txBox="1">
            <a:spLocks noGrp="1"/>
          </p:cNvSpPr>
          <p:nvPr>
            <p:ph type="subTitle" idx="1"/>
          </p:nvPr>
        </p:nvSpPr>
        <p:spPr>
          <a:xfrm>
            <a:off x="2190150" y="3151650"/>
            <a:ext cx="4763700" cy="6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 based on existing results</a:t>
            </a:r>
            <a:endParaRPr dirty="0"/>
          </a:p>
        </p:txBody>
      </p:sp>
      <p:cxnSp>
        <p:nvCxnSpPr>
          <p:cNvPr id="336" name="Google Shape;336;p48"/>
          <p:cNvCxnSpPr>
            <a:endCxn id="334" idx="1"/>
          </p:cNvCxnSpPr>
          <p:nvPr/>
        </p:nvCxnSpPr>
        <p:spPr>
          <a:xfrm>
            <a:off x="13950" y="2169450"/>
            <a:ext cx="21762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63"/>
          <p:cNvSpPr txBox="1">
            <a:spLocks noGrp="1"/>
          </p:cNvSpPr>
          <p:nvPr>
            <p:ph type="title"/>
          </p:nvPr>
        </p:nvSpPr>
        <p:spPr>
          <a:xfrm>
            <a:off x="713225" y="1273510"/>
            <a:ext cx="3594000" cy="125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Mouthguards have evolved</a:t>
            </a:r>
            <a:endParaRPr/>
          </a:p>
        </p:txBody>
      </p:sp>
      <p:sp>
        <p:nvSpPr>
          <p:cNvPr id="521" name="Google Shape;521;p63"/>
          <p:cNvSpPr txBox="1">
            <a:spLocks noGrp="1"/>
          </p:cNvSpPr>
          <p:nvPr>
            <p:ph type="subTitle" idx="1"/>
          </p:nvPr>
        </p:nvSpPr>
        <p:spPr>
          <a:xfrm>
            <a:off x="713225" y="2524188"/>
            <a:ext cx="3594000" cy="134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cxnSp>
        <p:nvCxnSpPr>
          <p:cNvPr id="522" name="Google Shape;522;p63"/>
          <p:cNvCxnSpPr>
            <a:endCxn id="520" idx="1"/>
          </p:cNvCxnSpPr>
          <p:nvPr/>
        </p:nvCxnSpPr>
        <p:spPr>
          <a:xfrm>
            <a:off x="125" y="1898860"/>
            <a:ext cx="713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Beliefs about the Black Death</a:t>
            </a:r>
            <a:endParaRPr/>
          </a:p>
        </p:txBody>
      </p:sp>
      <p:sp>
        <p:nvSpPr>
          <p:cNvPr id="365" name="Google Shape;365;p52"/>
          <p:cNvSpPr txBox="1">
            <a:spLocks noGrp="1"/>
          </p:cNvSpPr>
          <p:nvPr>
            <p:ph type="subTitle" idx="1"/>
          </p:nvPr>
        </p:nvSpPr>
        <p:spPr>
          <a:xfrm>
            <a:off x="2024838" y="3572696"/>
            <a:ext cx="55962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366" name="Google Shape;366;p52"/>
          <p:cNvSpPr txBox="1">
            <a:spLocks noGrp="1"/>
          </p:cNvSpPr>
          <p:nvPr>
            <p:ph type="subTitle" idx="2"/>
          </p:nvPr>
        </p:nvSpPr>
        <p:spPr>
          <a:xfrm>
            <a:off x="2024850" y="1930550"/>
            <a:ext cx="5596200"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a:t>
            </a:r>
            <a:endParaRPr/>
          </a:p>
        </p:txBody>
      </p:sp>
      <p:sp>
        <p:nvSpPr>
          <p:cNvPr id="367" name="Google Shape;367;p52"/>
          <p:cNvSpPr txBox="1">
            <a:spLocks noGrp="1"/>
          </p:cNvSpPr>
          <p:nvPr>
            <p:ph type="subTitle" idx="3"/>
          </p:nvPr>
        </p:nvSpPr>
        <p:spPr>
          <a:xfrm>
            <a:off x="2024862" y="1482500"/>
            <a:ext cx="5596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God's punishment</a:t>
            </a:r>
            <a:endParaRPr/>
          </a:p>
        </p:txBody>
      </p:sp>
      <p:sp>
        <p:nvSpPr>
          <p:cNvPr id="368" name="Google Shape;368;p52"/>
          <p:cNvSpPr txBox="1">
            <a:spLocks noGrp="1"/>
          </p:cNvSpPr>
          <p:nvPr>
            <p:ph type="subTitle" idx="4"/>
          </p:nvPr>
        </p:nvSpPr>
        <p:spPr>
          <a:xfrm>
            <a:off x="2024862" y="3124647"/>
            <a:ext cx="55962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Poisoning of water wells</a:t>
            </a:r>
            <a:endParaRPr/>
          </a:p>
        </p:txBody>
      </p:sp>
      <p:grpSp>
        <p:nvGrpSpPr>
          <p:cNvPr id="369" name="Google Shape;369;p52"/>
          <p:cNvGrpSpPr/>
          <p:nvPr/>
        </p:nvGrpSpPr>
        <p:grpSpPr>
          <a:xfrm>
            <a:off x="1573263" y="1446523"/>
            <a:ext cx="387861" cy="488601"/>
            <a:chOff x="5565575" y="3794500"/>
            <a:chExt cx="277400" cy="349450"/>
          </a:xfrm>
        </p:grpSpPr>
        <p:sp>
          <p:nvSpPr>
            <p:cNvPr id="370" name="Google Shape;370;p52"/>
            <p:cNvSpPr/>
            <p:nvPr/>
          </p:nvSpPr>
          <p:spPr>
            <a:xfrm>
              <a:off x="5665850" y="3982325"/>
              <a:ext cx="76450" cy="76450"/>
            </a:xfrm>
            <a:custGeom>
              <a:avLst/>
              <a:gdLst/>
              <a:ahLst/>
              <a:cxnLst/>
              <a:rect l="l" t="t" r="r" b="b"/>
              <a:pathLst>
                <a:path w="3058" h="3058" extrusionOk="0">
                  <a:moveTo>
                    <a:pt x="1197" y="1"/>
                  </a:moveTo>
                  <a:lnTo>
                    <a:pt x="1308" y="849"/>
                  </a:lnTo>
                  <a:cubicBezTo>
                    <a:pt x="1341" y="1097"/>
                    <a:pt x="1145" y="1312"/>
                    <a:pt x="903" y="1312"/>
                  </a:cubicBezTo>
                  <a:cubicBezTo>
                    <a:pt x="885" y="1312"/>
                    <a:pt x="867" y="1311"/>
                    <a:pt x="849" y="1308"/>
                  </a:cubicBezTo>
                  <a:lnTo>
                    <a:pt x="1" y="1197"/>
                  </a:lnTo>
                  <a:lnTo>
                    <a:pt x="1" y="1861"/>
                  </a:lnTo>
                  <a:lnTo>
                    <a:pt x="849" y="1750"/>
                  </a:lnTo>
                  <a:cubicBezTo>
                    <a:pt x="867" y="1748"/>
                    <a:pt x="884" y="1747"/>
                    <a:pt x="902" y="1747"/>
                  </a:cubicBezTo>
                  <a:cubicBezTo>
                    <a:pt x="1010" y="1747"/>
                    <a:pt x="1115" y="1788"/>
                    <a:pt x="1192" y="1866"/>
                  </a:cubicBezTo>
                  <a:cubicBezTo>
                    <a:pt x="1282" y="1957"/>
                    <a:pt x="1326" y="2083"/>
                    <a:pt x="1308" y="2209"/>
                  </a:cubicBezTo>
                  <a:lnTo>
                    <a:pt x="1197" y="3057"/>
                  </a:lnTo>
                  <a:lnTo>
                    <a:pt x="1861" y="3057"/>
                  </a:lnTo>
                  <a:lnTo>
                    <a:pt x="1751" y="2209"/>
                  </a:lnTo>
                  <a:cubicBezTo>
                    <a:pt x="1718" y="1961"/>
                    <a:pt x="1913" y="1746"/>
                    <a:pt x="2156" y="1746"/>
                  </a:cubicBezTo>
                  <a:cubicBezTo>
                    <a:pt x="2174" y="1746"/>
                    <a:pt x="2192" y="1747"/>
                    <a:pt x="2210" y="1750"/>
                  </a:cubicBezTo>
                  <a:lnTo>
                    <a:pt x="3057" y="1861"/>
                  </a:lnTo>
                  <a:lnTo>
                    <a:pt x="3057" y="1197"/>
                  </a:lnTo>
                  <a:lnTo>
                    <a:pt x="2210" y="1308"/>
                  </a:lnTo>
                  <a:cubicBezTo>
                    <a:pt x="2192" y="1311"/>
                    <a:pt x="2174" y="1312"/>
                    <a:pt x="2156" y="1312"/>
                  </a:cubicBezTo>
                  <a:cubicBezTo>
                    <a:pt x="1913" y="1312"/>
                    <a:pt x="1718" y="1097"/>
                    <a:pt x="1751" y="849"/>
                  </a:cubicBezTo>
                  <a:lnTo>
                    <a:pt x="18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p:nvPr/>
          </p:nvSpPr>
          <p:spPr>
            <a:xfrm>
              <a:off x="5601575" y="3934625"/>
              <a:ext cx="205050" cy="209325"/>
            </a:xfrm>
            <a:custGeom>
              <a:avLst/>
              <a:gdLst/>
              <a:ahLst/>
              <a:cxnLst/>
              <a:rect l="l" t="t" r="r" b="b"/>
              <a:pathLst>
                <a:path w="8202" h="8373" extrusionOk="0">
                  <a:moveTo>
                    <a:pt x="4900" y="1089"/>
                  </a:moveTo>
                  <a:cubicBezTo>
                    <a:pt x="5146" y="1089"/>
                    <a:pt x="5337" y="1308"/>
                    <a:pt x="5305" y="1552"/>
                  </a:cubicBezTo>
                  <a:lnTo>
                    <a:pt x="5203" y="2334"/>
                  </a:lnTo>
                  <a:lnTo>
                    <a:pt x="5985" y="2232"/>
                  </a:lnTo>
                  <a:cubicBezTo>
                    <a:pt x="6003" y="2229"/>
                    <a:pt x="6021" y="2228"/>
                    <a:pt x="6038" y="2228"/>
                  </a:cubicBezTo>
                  <a:cubicBezTo>
                    <a:pt x="6261" y="2228"/>
                    <a:pt x="6448" y="2409"/>
                    <a:pt x="6448" y="2637"/>
                  </a:cubicBezTo>
                  <a:lnTo>
                    <a:pt x="6448" y="4236"/>
                  </a:lnTo>
                  <a:cubicBezTo>
                    <a:pt x="6448" y="4465"/>
                    <a:pt x="6261" y="4646"/>
                    <a:pt x="6038" y="4646"/>
                  </a:cubicBezTo>
                  <a:cubicBezTo>
                    <a:pt x="6021" y="4646"/>
                    <a:pt x="6003" y="4645"/>
                    <a:pt x="5985" y="4642"/>
                  </a:cubicBezTo>
                  <a:lnTo>
                    <a:pt x="5203" y="4540"/>
                  </a:lnTo>
                  <a:lnTo>
                    <a:pt x="5305" y="5322"/>
                  </a:lnTo>
                  <a:cubicBezTo>
                    <a:pt x="5337" y="5566"/>
                    <a:pt x="5146" y="5783"/>
                    <a:pt x="4900" y="5783"/>
                  </a:cubicBezTo>
                  <a:lnTo>
                    <a:pt x="3301" y="5783"/>
                  </a:lnTo>
                  <a:cubicBezTo>
                    <a:pt x="3054" y="5783"/>
                    <a:pt x="2863" y="5566"/>
                    <a:pt x="2896" y="5322"/>
                  </a:cubicBezTo>
                  <a:lnTo>
                    <a:pt x="2997" y="4540"/>
                  </a:lnTo>
                  <a:lnTo>
                    <a:pt x="2215" y="4642"/>
                  </a:lnTo>
                  <a:cubicBezTo>
                    <a:pt x="2197" y="4645"/>
                    <a:pt x="2180" y="4646"/>
                    <a:pt x="2162" y="4646"/>
                  </a:cubicBezTo>
                  <a:cubicBezTo>
                    <a:pt x="1940" y="4646"/>
                    <a:pt x="1754" y="4465"/>
                    <a:pt x="1754" y="4236"/>
                  </a:cubicBezTo>
                  <a:lnTo>
                    <a:pt x="1754" y="2637"/>
                  </a:lnTo>
                  <a:cubicBezTo>
                    <a:pt x="1754" y="2409"/>
                    <a:pt x="1940" y="2228"/>
                    <a:pt x="2162" y="2228"/>
                  </a:cubicBezTo>
                  <a:cubicBezTo>
                    <a:pt x="2180" y="2228"/>
                    <a:pt x="2197" y="2229"/>
                    <a:pt x="2215" y="2232"/>
                  </a:cubicBezTo>
                  <a:lnTo>
                    <a:pt x="2997" y="2334"/>
                  </a:lnTo>
                  <a:lnTo>
                    <a:pt x="2896" y="1552"/>
                  </a:lnTo>
                  <a:cubicBezTo>
                    <a:pt x="2863" y="1308"/>
                    <a:pt x="3054" y="1089"/>
                    <a:pt x="3301" y="1089"/>
                  </a:cubicBezTo>
                  <a:close/>
                  <a:moveTo>
                    <a:pt x="0" y="0"/>
                  </a:moveTo>
                  <a:lnTo>
                    <a:pt x="0" y="7963"/>
                  </a:lnTo>
                  <a:cubicBezTo>
                    <a:pt x="0" y="8198"/>
                    <a:pt x="194" y="8373"/>
                    <a:pt x="409" y="8373"/>
                  </a:cubicBezTo>
                  <a:cubicBezTo>
                    <a:pt x="463" y="8373"/>
                    <a:pt x="517" y="8362"/>
                    <a:pt x="571" y="8339"/>
                  </a:cubicBezTo>
                  <a:lnTo>
                    <a:pt x="3691" y="7000"/>
                  </a:lnTo>
                  <a:lnTo>
                    <a:pt x="3691" y="7964"/>
                  </a:lnTo>
                  <a:cubicBezTo>
                    <a:pt x="3691" y="8190"/>
                    <a:pt x="3875" y="8372"/>
                    <a:pt x="4101" y="8372"/>
                  </a:cubicBezTo>
                  <a:cubicBezTo>
                    <a:pt x="4327" y="8372"/>
                    <a:pt x="4511" y="8190"/>
                    <a:pt x="4511" y="7964"/>
                  </a:cubicBezTo>
                  <a:lnTo>
                    <a:pt x="4511" y="7000"/>
                  </a:lnTo>
                  <a:lnTo>
                    <a:pt x="7629" y="8339"/>
                  </a:lnTo>
                  <a:cubicBezTo>
                    <a:pt x="7683" y="8362"/>
                    <a:pt x="7738" y="8373"/>
                    <a:pt x="7791" y="8373"/>
                  </a:cubicBezTo>
                  <a:cubicBezTo>
                    <a:pt x="8008" y="8373"/>
                    <a:pt x="8201" y="8198"/>
                    <a:pt x="8201" y="7963"/>
                  </a:cubicBezTo>
                  <a:lnTo>
                    <a:pt x="8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2"/>
            <p:cNvSpPr/>
            <p:nvPr/>
          </p:nvSpPr>
          <p:spPr>
            <a:xfrm>
              <a:off x="5565575" y="3794500"/>
              <a:ext cx="277400" cy="119700"/>
            </a:xfrm>
            <a:custGeom>
              <a:avLst/>
              <a:gdLst/>
              <a:ahLst/>
              <a:cxnLst/>
              <a:rect l="l" t="t" r="r" b="b"/>
              <a:pathLst>
                <a:path w="11096" h="4788" extrusionOk="0">
                  <a:moveTo>
                    <a:pt x="5538" y="821"/>
                  </a:moveTo>
                  <a:cubicBezTo>
                    <a:pt x="5748" y="821"/>
                    <a:pt x="5951" y="984"/>
                    <a:pt x="5951" y="1231"/>
                  </a:cubicBezTo>
                  <a:cubicBezTo>
                    <a:pt x="5949" y="1457"/>
                    <a:pt x="5767" y="1641"/>
                    <a:pt x="5541" y="1641"/>
                  </a:cubicBezTo>
                  <a:cubicBezTo>
                    <a:pt x="5176" y="1641"/>
                    <a:pt x="4993" y="1199"/>
                    <a:pt x="5251" y="941"/>
                  </a:cubicBezTo>
                  <a:cubicBezTo>
                    <a:pt x="5334" y="858"/>
                    <a:pt x="5437" y="821"/>
                    <a:pt x="5538" y="821"/>
                  </a:cubicBezTo>
                  <a:close/>
                  <a:moveTo>
                    <a:pt x="4595" y="2014"/>
                  </a:moveTo>
                  <a:cubicBezTo>
                    <a:pt x="4736" y="2185"/>
                    <a:pt x="4921" y="2315"/>
                    <a:pt x="5131" y="2389"/>
                  </a:cubicBezTo>
                  <a:lnTo>
                    <a:pt x="5131" y="3034"/>
                  </a:lnTo>
                  <a:lnTo>
                    <a:pt x="3191" y="3034"/>
                  </a:lnTo>
                  <a:lnTo>
                    <a:pt x="4595" y="2014"/>
                  </a:lnTo>
                  <a:close/>
                  <a:moveTo>
                    <a:pt x="6486" y="2014"/>
                  </a:moveTo>
                  <a:lnTo>
                    <a:pt x="7891" y="3034"/>
                  </a:lnTo>
                  <a:lnTo>
                    <a:pt x="5951" y="3034"/>
                  </a:lnTo>
                  <a:lnTo>
                    <a:pt x="5951" y="2389"/>
                  </a:lnTo>
                  <a:cubicBezTo>
                    <a:pt x="6159" y="2315"/>
                    <a:pt x="6344" y="2185"/>
                    <a:pt x="6486" y="2014"/>
                  </a:cubicBezTo>
                  <a:close/>
                  <a:moveTo>
                    <a:pt x="5541" y="0"/>
                  </a:moveTo>
                  <a:cubicBezTo>
                    <a:pt x="4870" y="0"/>
                    <a:pt x="4324" y="537"/>
                    <a:pt x="4313" y="1208"/>
                  </a:cubicBezTo>
                  <a:lnTo>
                    <a:pt x="1796" y="3034"/>
                  </a:lnTo>
                  <a:lnTo>
                    <a:pt x="1181" y="3034"/>
                  </a:lnTo>
                  <a:cubicBezTo>
                    <a:pt x="955" y="3034"/>
                    <a:pt x="773" y="3218"/>
                    <a:pt x="773" y="3443"/>
                  </a:cubicBezTo>
                  <a:lnTo>
                    <a:pt x="773" y="3548"/>
                  </a:lnTo>
                  <a:lnTo>
                    <a:pt x="411" y="3548"/>
                  </a:lnTo>
                  <a:cubicBezTo>
                    <a:pt x="185" y="3548"/>
                    <a:pt x="1" y="3730"/>
                    <a:pt x="1" y="3957"/>
                  </a:cubicBezTo>
                  <a:cubicBezTo>
                    <a:pt x="1" y="4183"/>
                    <a:pt x="185" y="4366"/>
                    <a:pt x="411" y="4366"/>
                  </a:cubicBezTo>
                  <a:lnTo>
                    <a:pt x="773" y="4366"/>
                  </a:lnTo>
                  <a:lnTo>
                    <a:pt x="773" y="4377"/>
                  </a:lnTo>
                  <a:cubicBezTo>
                    <a:pt x="773" y="4603"/>
                    <a:pt x="955" y="4787"/>
                    <a:pt x="1181" y="4787"/>
                  </a:cubicBezTo>
                  <a:lnTo>
                    <a:pt x="9899" y="4787"/>
                  </a:lnTo>
                  <a:cubicBezTo>
                    <a:pt x="10125" y="4787"/>
                    <a:pt x="10309" y="4603"/>
                    <a:pt x="10309" y="4377"/>
                  </a:cubicBezTo>
                  <a:lnTo>
                    <a:pt x="10309" y="4366"/>
                  </a:lnTo>
                  <a:lnTo>
                    <a:pt x="10687" y="4366"/>
                  </a:lnTo>
                  <a:cubicBezTo>
                    <a:pt x="10913" y="4366"/>
                    <a:pt x="11095" y="4183"/>
                    <a:pt x="11095" y="3957"/>
                  </a:cubicBezTo>
                  <a:cubicBezTo>
                    <a:pt x="11095" y="3730"/>
                    <a:pt x="10913" y="3548"/>
                    <a:pt x="10687" y="3548"/>
                  </a:cubicBezTo>
                  <a:lnTo>
                    <a:pt x="10309" y="3548"/>
                  </a:lnTo>
                  <a:lnTo>
                    <a:pt x="10309" y="3443"/>
                  </a:lnTo>
                  <a:cubicBezTo>
                    <a:pt x="10309" y="3218"/>
                    <a:pt x="10125" y="3034"/>
                    <a:pt x="9899" y="3034"/>
                  </a:cubicBezTo>
                  <a:lnTo>
                    <a:pt x="9284" y="3034"/>
                  </a:lnTo>
                  <a:lnTo>
                    <a:pt x="6767" y="1208"/>
                  </a:lnTo>
                  <a:cubicBezTo>
                    <a:pt x="6757" y="537"/>
                    <a:pt x="6210" y="0"/>
                    <a:pt x="5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52"/>
          <p:cNvGrpSpPr/>
          <p:nvPr/>
        </p:nvGrpSpPr>
        <p:grpSpPr>
          <a:xfrm>
            <a:off x="1522962" y="3124662"/>
            <a:ext cx="488496" cy="420089"/>
            <a:chOff x="238125" y="3266125"/>
            <a:chExt cx="349375" cy="300450"/>
          </a:xfrm>
        </p:grpSpPr>
        <p:sp>
          <p:nvSpPr>
            <p:cNvPr id="374" name="Google Shape;374;p52"/>
            <p:cNvSpPr/>
            <p:nvPr/>
          </p:nvSpPr>
          <p:spPr>
            <a:xfrm>
              <a:off x="258600" y="3306100"/>
              <a:ext cx="308400" cy="260475"/>
            </a:xfrm>
            <a:custGeom>
              <a:avLst/>
              <a:gdLst/>
              <a:ahLst/>
              <a:cxnLst/>
              <a:rect l="l" t="t" r="r" b="b"/>
              <a:pathLst>
                <a:path w="12336" h="10419" extrusionOk="0">
                  <a:moveTo>
                    <a:pt x="4683" y="2322"/>
                  </a:moveTo>
                  <a:cubicBezTo>
                    <a:pt x="4788" y="2322"/>
                    <a:pt x="4893" y="2362"/>
                    <a:pt x="4973" y="2441"/>
                  </a:cubicBezTo>
                  <a:cubicBezTo>
                    <a:pt x="5132" y="2602"/>
                    <a:pt x="5132" y="2861"/>
                    <a:pt x="4973" y="3021"/>
                  </a:cubicBezTo>
                  <a:lnTo>
                    <a:pt x="4915" y="3080"/>
                  </a:lnTo>
                  <a:lnTo>
                    <a:pt x="4973" y="3138"/>
                  </a:lnTo>
                  <a:cubicBezTo>
                    <a:pt x="5132" y="3299"/>
                    <a:pt x="5132" y="3558"/>
                    <a:pt x="4973" y="3717"/>
                  </a:cubicBezTo>
                  <a:cubicBezTo>
                    <a:pt x="4893" y="3797"/>
                    <a:pt x="4788" y="3838"/>
                    <a:pt x="4683" y="3838"/>
                  </a:cubicBezTo>
                  <a:cubicBezTo>
                    <a:pt x="4578" y="3838"/>
                    <a:pt x="4473" y="3797"/>
                    <a:pt x="4394" y="3717"/>
                  </a:cubicBezTo>
                  <a:lnTo>
                    <a:pt x="4336" y="3659"/>
                  </a:lnTo>
                  <a:lnTo>
                    <a:pt x="4276" y="3717"/>
                  </a:lnTo>
                  <a:cubicBezTo>
                    <a:pt x="4197" y="3797"/>
                    <a:pt x="4092" y="3838"/>
                    <a:pt x="3987" y="3838"/>
                  </a:cubicBezTo>
                  <a:cubicBezTo>
                    <a:pt x="3883" y="3838"/>
                    <a:pt x="3778" y="3797"/>
                    <a:pt x="3697" y="3717"/>
                  </a:cubicBezTo>
                  <a:cubicBezTo>
                    <a:pt x="3538" y="3558"/>
                    <a:pt x="3538" y="3299"/>
                    <a:pt x="3697" y="3138"/>
                  </a:cubicBezTo>
                  <a:lnTo>
                    <a:pt x="3757" y="3080"/>
                  </a:lnTo>
                  <a:lnTo>
                    <a:pt x="3697" y="3021"/>
                  </a:lnTo>
                  <a:cubicBezTo>
                    <a:pt x="3538" y="2861"/>
                    <a:pt x="3538" y="2602"/>
                    <a:pt x="3697" y="2441"/>
                  </a:cubicBezTo>
                  <a:cubicBezTo>
                    <a:pt x="3778" y="2362"/>
                    <a:pt x="3883" y="2322"/>
                    <a:pt x="3987" y="2322"/>
                  </a:cubicBezTo>
                  <a:cubicBezTo>
                    <a:pt x="4092" y="2322"/>
                    <a:pt x="4197" y="2362"/>
                    <a:pt x="4276" y="2441"/>
                  </a:cubicBezTo>
                  <a:lnTo>
                    <a:pt x="4336" y="2501"/>
                  </a:lnTo>
                  <a:lnTo>
                    <a:pt x="4394" y="2441"/>
                  </a:lnTo>
                  <a:cubicBezTo>
                    <a:pt x="4473" y="2362"/>
                    <a:pt x="4578" y="2322"/>
                    <a:pt x="4683" y="2322"/>
                  </a:cubicBezTo>
                  <a:close/>
                  <a:moveTo>
                    <a:pt x="7975" y="3023"/>
                  </a:moveTo>
                  <a:cubicBezTo>
                    <a:pt x="8652" y="3023"/>
                    <a:pt x="9203" y="3573"/>
                    <a:pt x="9203" y="4251"/>
                  </a:cubicBezTo>
                  <a:cubicBezTo>
                    <a:pt x="9203" y="4931"/>
                    <a:pt x="8652" y="5479"/>
                    <a:pt x="7975" y="5479"/>
                  </a:cubicBezTo>
                  <a:cubicBezTo>
                    <a:pt x="7969" y="5479"/>
                    <a:pt x="7964" y="5479"/>
                    <a:pt x="7959" y="5479"/>
                  </a:cubicBezTo>
                  <a:lnTo>
                    <a:pt x="4378" y="5479"/>
                  </a:lnTo>
                  <a:cubicBezTo>
                    <a:pt x="4152" y="5479"/>
                    <a:pt x="3968" y="5663"/>
                    <a:pt x="3968" y="5889"/>
                  </a:cubicBezTo>
                  <a:cubicBezTo>
                    <a:pt x="3968" y="6115"/>
                    <a:pt x="4152" y="6299"/>
                    <a:pt x="4378" y="6299"/>
                  </a:cubicBezTo>
                  <a:lnTo>
                    <a:pt x="5695" y="6299"/>
                  </a:lnTo>
                  <a:cubicBezTo>
                    <a:pt x="5921" y="6299"/>
                    <a:pt x="6104" y="6481"/>
                    <a:pt x="6104" y="6707"/>
                  </a:cubicBezTo>
                  <a:cubicBezTo>
                    <a:pt x="6104" y="6934"/>
                    <a:pt x="5921" y="7117"/>
                    <a:pt x="5695" y="7117"/>
                  </a:cubicBezTo>
                  <a:lnTo>
                    <a:pt x="4378" y="7117"/>
                  </a:lnTo>
                  <a:cubicBezTo>
                    <a:pt x="3705" y="7110"/>
                    <a:pt x="3164" y="6562"/>
                    <a:pt x="3164" y="5889"/>
                  </a:cubicBezTo>
                  <a:cubicBezTo>
                    <a:pt x="3164" y="5217"/>
                    <a:pt x="3705" y="4670"/>
                    <a:pt x="4378" y="4661"/>
                  </a:cubicBezTo>
                  <a:lnTo>
                    <a:pt x="7959" y="4661"/>
                  </a:lnTo>
                  <a:cubicBezTo>
                    <a:pt x="8185" y="4661"/>
                    <a:pt x="8368" y="4477"/>
                    <a:pt x="8368" y="4251"/>
                  </a:cubicBezTo>
                  <a:cubicBezTo>
                    <a:pt x="8368" y="4025"/>
                    <a:pt x="8185" y="3842"/>
                    <a:pt x="7959" y="3842"/>
                  </a:cubicBezTo>
                  <a:lnTo>
                    <a:pt x="6677" y="3842"/>
                  </a:lnTo>
                  <a:cubicBezTo>
                    <a:pt x="6451" y="3842"/>
                    <a:pt x="6267" y="3659"/>
                    <a:pt x="6267" y="3433"/>
                  </a:cubicBezTo>
                  <a:cubicBezTo>
                    <a:pt x="6267" y="3206"/>
                    <a:pt x="6451" y="3023"/>
                    <a:pt x="6677" y="3023"/>
                  </a:cubicBezTo>
                  <a:lnTo>
                    <a:pt x="7959" y="3023"/>
                  </a:lnTo>
                  <a:cubicBezTo>
                    <a:pt x="7964" y="3023"/>
                    <a:pt x="7969" y="3023"/>
                    <a:pt x="7975" y="3023"/>
                  </a:cubicBezTo>
                  <a:close/>
                  <a:moveTo>
                    <a:pt x="8040" y="6308"/>
                  </a:moveTo>
                  <a:cubicBezTo>
                    <a:pt x="8145" y="6308"/>
                    <a:pt x="8250" y="6348"/>
                    <a:pt x="8329" y="6428"/>
                  </a:cubicBezTo>
                  <a:cubicBezTo>
                    <a:pt x="8490" y="6588"/>
                    <a:pt x="8490" y="6848"/>
                    <a:pt x="8329" y="7007"/>
                  </a:cubicBezTo>
                  <a:lnTo>
                    <a:pt x="8271" y="7066"/>
                  </a:lnTo>
                  <a:lnTo>
                    <a:pt x="8329" y="7124"/>
                  </a:lnTo>
                  <a:cubicBezTo>
                    <a:pt x="8490" y="7285"/>
                    <a:pt x="8490" y="7544"/>
                    <a:pt x="8329" y="7703"/>
                  </a:cubicBezTo>
                  <a:cubicBezTo>
                    <a:pt x="8250" y="7784"/>
                    <a:pt x="8145" y="7824"/>
                    <a:pt x="8040" y="7824"/>
                  </a:cubicBezTo>
                  <a:cubicBezTo>
                    <a:pt x="7936" y="7824"/>
                    <a:pt x="7831" y="7784"/>
                    <a:pt x="7750" y="7703"/>
                  </a:cubicBezTo>
                  <a:lnTo>
                    <a:pt x="7692" y="7645"/>
                  </a:lnTo>
                  <a:lnTo>
                    <a:pt x="7633" y="7703"/>
                  </a:lnTo>
                  <a:cubicBezTo>
                    <a:pt x="7553" y="7784"/>
                    <a:pt x="7449" y="7824"/>
                    <a:pt x="7344" y="7824"/>
                  </a:cubicBezTo>
                  <a:cubicBezTo>
                    <a:pt x="7239" y="7824"/>
                    <a:pt x="7134" y="7784"/>
                    <a:pt x="7054" y="7703"/>
                  </a:cubicBezTo>
                  <a:cubicBezTo>
                    <a:pt x="6894" y="7544"/>
                    <a:pt x="6894" y="7285"/>
                    <a:pt x="7054" y="7124"/>
                  </a:cubicBezTo>
                  <a:lnTo>
                    <a:pt x="7113" y="7066"/>
                  </a:lnTo>
                  <a:lnTo>
                    <a:pt x="7054" y="7007"/>
                  </a:lnTo>
                  <a:cubicBezTo>
                    <a:pt x="6894" y="6848"/>
                    <a:pt x="6894" y="6588"/>
                    <a:pt x="7054" y="6428"/>
                  </a:cubicBezTo>
                  <a:cubicBezTo>
                    <a:pt x="7134" y="6348"/>
                    <a:pt x="7239" y="6308"/>
                    <a:pt x="7344" y="6308"/>
                  </a:cubicBezTo>
                  <a:cubicBezTo>
                    <a:pt x="7449" y="6308"/>
                    <a:pt x="7553" y="6348"/>
                    <a:pt x="7633" y="6428"/>
                  </a:cubicBezTo>
                  <a:lnTo>
                    <a:pt x="7692" y="6487"/>
                  </a:lnTo>
                  <a:lnTo>
                    <a:pt x="7750" y="6428"/>
                  </a:lnTo>
                  <a:cubicBezTo>
                    <a:pt x="7831" y="6348"/>
                    <a:pt x="7936" y="6308"/>
                    <a:pt x="8040" y="6308"/>
                  </a:cubicBezTo>
                  <a:close/>
                  <a:moveTo>
                    <a:pt x="2427" y="0"/>
                  </a:moveTo>
                  <a:lnTo>
                    <a:pt x="2427" y="6945"/>
                  </a:lnTo>
                  <a:cubicBezTo>
                    <a:pt x="2426" y="7622"/>
                    <a:pt x="1877" y="8172"/>
                    <a:pt x="1198" y="8172"/>
                  </a:cubicBezTo>
                  <a:lnTo>
                    <a:pt x="555" y="8172"/>
                  </a:lnTo>
                  <a:cubicBezTo>
                    <a:pt x="248" y="8172"/>
                    <a:pt x="1" y="8421"/>
                    <a:pt x="1" y="8727"/>
                  </a:cubicBezTo>
                  <a:lnTo>
                    <a:pt x="1" y="10418"/>
                  </a:lnTo>
                  <a:lnTo>
                    <a:pt x="12336" y="10418"/>
                  </a:lnTo>
                  <a:lnTo>
                    <a:pt x="12336" y="8727"/>
                  </a:lnTo>
                  <a:cubicBezTo>
                    <a:pt x="12336" y="8421"/>
                    <a:pt x="12087" y="8172"/>
                    <a:pt x="11781" y="8172"/>
                  </a:cubicBezTo>
                  <a:lnTo>
                    <a:pt x="11137" y="8172"/>
                  </a:lnTo>
                  <a:cubicBezTo>
                    <a:pt x="10459" y="8172"/>
                    <a:pt x="9911" y="7622"/>
                    <a:pt x="9909" y="6945"/>
                  </a:cubicBezTo>
                  <a:lnTo>
                    <a:pt x="99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2"/>
            <p:cNvSpPr/>
            <p:nvPr/>
          </p:nvSpPr>
          <p:spPr>
            <a:xfrm>
              <a:off x="526800" y="3266125"/>
              <a:ext cx="60700" cy="258150"/>
            </a:xfrm>
            <a:custGeom>
              <a:avLst/>
              <a:gdLst/>
              <a:ahLst/>
              <a:cxnLst/>
              <a:rect l="l" t="t" r="r" b="b"/>
              <a:pathLst>
                <a:path w="2428" h="10326" extrusionOk="0">
                  <a:moveTo>
                    <a:pt x="409" y="0"/>
                  </a:moveTo>
                  <a:cubicBezTo>
                    <a:pt x="183" y="0"/>
                    <a:pt x="1" y="183"/>
                    <a:pt x="1" y="410"/>
                  </a:cubicBezTo>
                  <a:lnTo>
                    <a:pt x="1" y="8544"/>
                  </a:lnTo>
                  <a:cubicBezTo>
                    <a:pt x="1" y="8769"/>
                    <a:pt x="183" y="8953"/>
                    <a:pt x="409" y="8953"/>
                  </a:cubicBezTo>
                  <a:lnTo>
                    <a:pt x="1053" y="8953"/>
                  </a:lnTo>
                  <a:cubicBezTo>
                    <a:pt x="1054" y="8953"/>
                    <a:pt x="1055" y="8953"/>
                    <a:pt x="1056" y="8953"/>
                  </a:cubicBezTo>
                  <a:cubicBezTo>
                    <a:pt x="1814" y="8953"/>
                    <a:pt x="2428" y="9568"/>
                    <a:pt x="2428" y="10326"/>
                  </a:cubicBezTo>
                  <a:lnTo>
                    <a:pt x="2428" y="1375"/>
                  </a:lnTo>
                  <a:cubicBezTo>
                    <a:pt x="2428" y="616"/>
                    <a:pt x="1812" y="0"/>
                    <a:pt x="10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2"/>
            <p:cNvSpPr/>
            <p:nvPr/>
          </p:nvSpPr>
          <p:spPr>
            <a:xfrm>
              <a:off x="238125" y="3266125"/>
              <a:ext cx="60675" cy="258150"/>
            </a:xfrm>
            <a:custGeom>
              <a:avLst/>
              <a:gdLst/>
              <a:ahLst/>
              <a:cxnLst/>
              <a:rect l="l" t="t" r="r" b="b"/>
              <a:pathLst>
                <a:path w="2427" h="10326" extrusionOk="0">
                  <a:moveTo>
                    <a:pt x="1374" y="0"/>
                  </a:moveTo>
                  <a:cubicBezTo>
                    <a:pt x="615" y="0"/>
                    <a:pt x="0" y="616"/>
                    <a:pt x="0" y="1375"/>
                  </a:cubicBezTo>
                  <a:lnTo>
                    <a:pt x="0" y="10326"/>
                  </a:lnTo>
                  <a:cubicBezTo>
                    <a:pt x="0" y="9568"/>
                    <a:pt x="614" y="8953"/>
                    <a:pt x="1371" y="8953"/>
                  </a:cubicBezTo>
                  <a:cubicBezTo>
                    <a:pt x="1372" y="8953"/>
                    <a:pt x="1373" y="8953"/>
                    <a:pt x="1374" y="8953"/>
                  </a:cubicBezTo>
                  <a:lnTo>
                    <a:pt x="2018" y="8953"/>
                  </a:lnTo>
                  <a:cubicBezTo>
                    <a:pt x="2244" y="8953"/>
                    <a:pt x="2427" y="8769"/>
                    <a:pt x="2427" y="8544"/>
                  </a:cubicBezTo>
                  <a:lnTo>
                    <a:pt x="2427" y="410"/>
                  </a:lnTo>
                  <a:cubicBezTo>
                    <a:pt x="2427" y="183"/>
                    <a:pt x="2244" y="0"/>
                    <a:pt x="2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6"/>
          <p:cNvSpPr txBox="1">
            <a:spLocks noGrp="1"/>
          </p:cNvSpPr>
          <p:nvPr>
            <p:ph type="subTitle" idx="2"/>
          </p:nvPr>
        </p:nvSpPr>
        <p:spPr>
          <a:xfrm>
            <a:off x="3456452" y="18883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extremely high temperatures</a:t>
            </a:r>
            <a:endParaRPr/>
          </a:p>
        </p:txBody>
      </p:sp>
      <p:sp>
        <p:nvSpPr>
          <p:cNvPr id="451" name="Google Shape;451;p56"/>
          <p:cNvSpPr txBox="1">
            <a:spLocks noGrp="1"/>
          </p:cNvSpPr>
          <p:nvPr>
            <p:ph type="subTitle" idx="5"/>
          </p:nvPr>
        </p:nvSpPr>
        <p:spPr>
          <a:xfrm>
            <a:off x="6192898" y="18883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452" name="Google Shape;452;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Symptoms of the Black Death</a:t>
            </a:r>
            <a:endParaRPr/>
          </a:p>
        </p:txBody>
      </p:sp>
      <p:sp>
        <p:nvSpPr>
          <p:cNvPr id="453" name="Google Shape;453;p56"/>
          <p:cNvSpPr txBox="1">
            <a:spLocks noGrp="1"/>
          </p:cNvSpPr>
          <p:nvPr>
            <p:ph type="subTitle" idx="1"/>
          </p:nvPr>
        </p:nvSpPr>
        <p:spPr>
          <a:xfrm>
            <a:off x="723600" y="1888390"/>
            <a:ext cx="22275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454" name="Google Shape;454;p56"/>
          <p:cNvSpPr txBox="1">
            <a:spLocks noGrp="1"/>
          </p:cNvSpPr>
          <p:nvPr>
            <p:ph type="subTitle" idx="3"/>
          </p:nvPr>
        </p:nvSpPr>
        <p:spPr>
          <a:xfrm>
            <a:off x="723600" y="3474176"/>
            <a:ext cx="22275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455" name="Google Shape;455;p56"/>
          <p:cNvSpPr txBox="1">
            <a:spLocks noGrp="1"/>
          </p:cNvSpPr>
          <p:nvPr>
            <p:ph type="subTitle" idx="4"/>
          </p:nvPr>
        </p:nvSpPr>
        <p:spPr>
          <a:xfrm>
            <a:off x="3456452" y="34741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with several rings</a:t>
            </a:r>
            <a:endParaRPr/>
          </a:p>
        </p:txBody>
      </p:sp>
      <p:sp>
        <p:nvSpPr>
          <p:cNvPr id="456" name="Google Shape;456;p56"/>
          <p:cNvSpPr txBox="1">
            <a:spLocks noGrp="1"/>
          </p:cNvSpPr>
          <p:nvPr>
            <p:ph type="subTitle" idx="6"/>
          </p:nvPr>
        </p:nvSpPr>
        <p:spPr>
          <a:xfrm>
            <a:off x="6192898" y="3474175"/>
            <a:ext cx="2231100" cy="69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457" name="Google Shape;457;p56"/>
          <p:cNvSpPr txBox="1">
            <a:spLocks noGrp="1"/>
          </p:cNvSpPr>
          <p:nvPr>
            <p:ph type="subTitle" idx="7"/>
          </p:nvPr>
        </p:nvSpPr>
        <p:spPr>
          <a:xfrm>
            <a:off x="727974" y="1604800"/>
            <a:ext cx="2218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 fever</a:t>
            </a:r>
            <a:endParaRPr/>
          </a:p>
        </p:txBody>
      </p:sp>
      <p:sp>
        <p:nvSpPr>
          <p:cNvPr id="458" name="Google Shape;458;p56"/>
          <p:cNvSpPr txBox="1">
            <a:spLocks noGrp="1"/>
          </p:cNvSpPr>
          <p:nvPr>
            <p:ph type="subTitle" idx="8"/>
          </p:nvPr>
        </p:nvSpPr>
        <p:spPr>
          <a:xfrm>
            <a:off x="3460831" y="1604788"/>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Cough</a:t>
            </a:r>
            <a:endParaRPr/>
          </a:p>
        </p:txBody>
      </p:sp>
      <p:sp>
        <p:nvSpPr>
          <p:cNvPr id="459" name="Google Shape;459;p56"/>
          <p:cNvSpPr txBox="1">
            <a:spLocks noGrp="1"/>
          </p:cNvSpPr>
          <p:nvPr>
            <p:ph type="subTitle" idx="9"/>
          </p:nvPr>
        </p:nvSpPr>
        <p:spPr>
          <a:xfrm>
            <a:off x="6197276" y="1604788"/>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Nosebleeds</a:t>
            </a:r>
            <a:endParaRPr/>
          </a:p>
        </p:txBody>
      </p:sp>
      <p:sp>
        <p:nvSpPr>
          <p:cNvPr id="460" name="Google Shape;460;p56"/>
          <p:cNvSpPr txBox="1">
            <a:spLocks noGrp="1"/>
          </p:cNvSpPr>
          <p:nvPr>
            <p:ph type="subTitle" idx="13"/>
          </p:nvPr>
        </p:nvSpPr>
        <p:spPr>
          <a:xfrm>
            <a:off x="727974" y="3189452"/>
            <a:ext cx="2218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Acute thirst</a:t>
            </a:r>
            <a:endParaRPr/>
          </a:p>
        </p:txBody>
      </p:sp>
      <p:sp>
        <p:nvSpPr>
          <p:cNvPr id="461" name="Google Shape;461;p56"/>
          <p:cNvSpPr txBox="1">
            <a:spLocks noGrp="1"/>
          </p:cNvSpPr>
          <p:nvPr>
            <p:ph type="subTitle" idx="14"/>
          </p:nvPr>
        </p:nvSpPr>
        <p:spPr>
          <a:xfrm>
            <a:off x="3460831" y="3189450"/>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Gangrene</a:t>
            </a:r>
            <a:endParaRPr/>
          </a:p>
        </p:txBody>
      </p:sp>
      <p:sp>
        <p:nvSpPr>
          <p:cNvPr id="462" name="Google Shape;462;p56"/>
          <p:cNvSpPr txBox="1">
            <a:spLocks noGrp="1"/>
          </p:cNvSpPr>
          <p:nvPr>
            <p:ph type="subTitle" idx="15"/>
          </p:nvPr>
        </p:nvSpPr>
        <p:spPr>
          <a:xfrm>
            <a:off x="6197276" y="3189450"/>
            <a:ext cx="2222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Black buboes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7"/>
          <p:cNvSpPr txBox="1">
            <a:spLocks noGrp="1"/>
          </p:cNvSpPr>
          <p:nvPr>
            <p:ph type="title"/>
          </p:nvPr>
        </p:nvSpPr>
        <p:spPr>
          <a:xfrm>
            <a:off x="720000" y="717342"/>
            <a:ext cx="432645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19" name="Google Shape;319;p47"/>
          <p:cNvSpPr txBox="1">
            <a:spLocks noGrp="1"/>
          </p:cNvSpPr>
          <p:nvPr>
            <p:ph type="title" idx="6"/>
          </p:nvPr>
        </p:nvSpPr>
        <p:spPr>
          <a:xfrm>
            <a:off x="415200" y="2096623"/>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20" name="Google Shape;320;p47"/>
          <p:cNvSpPr txBox="1">
            <a:spLocks noGrp="1"/>
          </p:cNvSpPr>
          <p:nvPr>
            <p:ph type="title" idx="7"/>
          </p:nvPr>
        </p:nvSpPr>
        <p:spPr>
          <a:xfrm>
            <a:off x="3369317" y="3633296"/>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21" name="Google Shape;321;p47"/>
          <p:cNvSpPr txBox="1">
            <a:spLocks noGrp="1"/>
          </p:cNvSpPr>
          <p:nvPr>
            <p:ph type="title" idx="8"/>
          </p:nvPr>
        </p:nvSpPr>
        <p:spPr>
          <a:xfrm>
            <a:off x="2363477" y="2096623"/>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22" name="Google Shape;322;p47"/>
          <p:cNvSpPr txBox="1">
            <a:spLocks noGrp="1"/>
          </p:cNvSpPr>
          <p:nvPr>
            <p:ph type="title" idx="9"/>
          </p:nvPr>
        </p:nvSpPr>
        <p:spPr>
          <a:xfrm>
            <a:off x="6016518" y="3619646"/>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23" name="Google Shape;323;p47"/>
          <p:cNvSpPr txBox="1">
            <a:spLocks noGrp="1"/>
          </p:cNvSpPr>
          <p:nvPr>
            <p:ph type="title" idx="13"/>
          </p:nvPr>
        </p:nvSpPr>
        <p:spPr>
          <a:xfrm>
            <a:off x="4311754" y="2102772"/>
            <a:ext cx="734700" cy="447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24" name="Google Shape;324;p47"/>
          <p:cNvSpPr txBox="1">
            <a:spLocks noGrp="1"/>
          </p:cNvSpPr>
          <p:nvPr>
            <p:ph type="subTitle" idx="14"/>
          </p:nvPr>
        </p:nvSpPr>
        <p:spPr>
          <a:xfrm>
            <a:off x="415200" y="2565715"/>
            <a:ext cx="240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325" name="Google Shape;325;p47"/>
          <p:cNvSpPr txBox="1">
            <a:spLocks noGrp="1"/>
          </p:cNvSpPr>
          <p:nvPr>
            <p:ph type="subTitle" idx="15"/>
          </p:nvPr>
        </p:nvSpPr>
        <p:spPr>
          <a:xfrm>
            <a:off x="2363477" y="2565715"/>
            <a:ext cx="2401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Literature Review</a:t>
            </a:r>
          </a:p>
        </p:txBody>
      </p:sp>
      <p:sp>
        <p:nvSpPr>
          <p:cNvPr id="326" name="Google Shape;326;p47"/>
          <p:cNvSpPr txBox="1">
            <a:spLocks noGrp="1"/>
          </p:cNvSpPr>
          <p:nvPr>
            <p:ph type="subTitle" idx="16"/>
          </p:nvPr>
        </p:nvSpPr>
        <p:spPr>
          <a:xfrm>
            <a:off x="4311754" y="2571864"/>
            <a:ext cx="240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Issues Faced</a:t>
            </a:r>
          </a:p>
        </p:txBody>
      </p:sp>
      <p:sp>
        <p:nvSpPr>
          <p:cNvPr id="327" name="Google Shape;327;p47"/>
          <p:cNvSpPr txBox="1">
            <a:spLocks noGrp="1"/>
          </p:cNvSpPr>
          <p:nvPr>
            <p:ph type="subTitle" idx="17"/>
          </p:nvPr>
        </p:nvSpPr>
        <p:spPr>
          <a:xfrm>
            <a:off x="3369317" y="4088805"/>
            <a:ext cx="2404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Methodologies</a:t>
            </a:r>
            <a:endParaRPr dirty="0"/>
          </a:p>
        </p:txBody>
      </p:sp>
      <p:sp>
        <p:nvSpPr>
          <p:cNvPr id="328" name="Google Shape;328;p47"/>
          <p:cNvSpPr txBox="1">
            <a:spLocks noGrp="1"/>
          </p:cNvSpPr>
          <p:nvPr>
            <p:ph type="subTitle" idx="18"/>
          </p:nvPr>
        </p:nvSpPr>
        <p:spPr>
          <a:xfrm>
            <a:off x="6016518" y="4088805"/>
            <a:ext cx="2401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&amp; Inference</a:t>
            </a:r>
            <a:endParaRPr dirty="0"/>
          </a:p>
        </p:txBody>
      </p:sp>
      <p:cxnSp>
        <p:nvCxnSpPr>
          <p:cNvPr id="329" name="Google Shape;329;p47"/>
          <p:cNvCxnSpPr>
            <a:endCxn id="320" idx="1"/>
          </p:cNvCxnSpPr>
          <p:nvPr/>
        </p:nvCxnSpPr>
        <p:spPr>
          <a:xfrm>
            <a:off x="-583" y="3857096"/>
            <a:ext cx="3369900" cy="0"/>
          </a:xfrm>
          <a:prstGeom prst="straightConnector1">
            <a:avLst/>
          </a:prstGeom>
          <a:noFill/>
          <a:ln w="19050" cap="flat" cmpd="sng">
            <a:solidFill>
              <a:schemeClr val="dk1"/>
            </a:solidFill>
            <a:prstDash val="solid"/>
            <a:round/>
            <a:headEnd type="none" w="med" len="med"/>
            <a:tailEnd type="none" w="med" len="med"/>
          </a:ln>
        </p:spPr>
      </p:cxnSp>
      <p:sp>
        <p:nvSpPr>
          <p:cNvPr id="14" name="Google Shape;573;p68">
            <a:extLst>
              <a:ext uri="{FF2B5EF4-FFF2-40B4-BE49-F238E27FC236}">
                <a16:creationId xmlns:a16="http://schemas.microsoft.com/office/drawing/2014/main" id="{EA1CB092-E473-BBB9-2472-52C460DF9B67}"/>
              </a:ext>
            </a:extLst>
          </p:cNvPr>
          <p:cNvSpPr txBox="1">
            <a:spLocks noGrp="1"/>
          </p:cNvSpPr>
          <p:nvPr>
            <p:ph type="subTitle" idx="1"/>
          </p:nvPr>
        </p:nvSpPr>
        <p:spPr>
          <a:xfrm>
            <a:off x="5888294" y="240424"/>
            <a:ext cx="2950399" cy="17359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Team Members:</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Logesh.V (CS24M106)</a:t>
            </a:r>
          </a:p>
          <a:p>
            <a:pPr marL="0" lvl="0" indent="0" algn="ctr" rtl="0">
              <a:spcBef>
                <a:spcPts val="0"/>
              </a:spcBef>
              <a:spcAft>
                <a:spcPts val="0"/>
              </a:spcAft>
              <a:buNone/>
            </a:pPr>
            <a:r>
              <a:rPr lang="en" dirty="0"/>
              <a:t>Kavya Sri (CS24M111)</a:t>
            </a:r>
          </a:p>
          <a:p>
            <a:pPr marL="0" lvl="0" indent="0" algn="ctr" rtl="0">
              <a:spcBef>
                <a:spcPts val="0"/>
              </a:spcBef>
              <a:spcAft>
                <a:spcPts val="0"/>
              </a:spcAft>
              <a:buNone/>
            </a:pPr>
            <a:r>
              <a:rPr lang="en" dirty="0"/>
              <a:t>Shilpa Roy (CS25D002)</a:t>
            </a:r>
            <a:endParaRPr dirty="0"/>
          </a:p>
        </p:txBody>
      </p:sp>
      <p:sp>
        <p:nvSpPr>
          <p:cNvPr id="15" name="Google Shape;575;p68">
            <a:extLst>
              <a:ext uri="{FF2B5EF4-FFF2-40B4-BE49-F238E27FC236}">
                <a16:creationId xmlns:a16="http://schemas.microsoft.com/office/drawing/2014/main" id="{7013B345-8D13-68FD-FB5B-ED8F9DD5B907}"/>
              </a:ext>
            </a:extLst>
          </p:cNvPr>
          <p:cNvSpPr/>
          <p:nvPr/>
        </p:nvSpPr>
        <p:spPr>
          <a:xfrm>
            <a:off x="5746918" y="122500"/>
            <a:ext cx="3211407" cy="2536205"/>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symptoms</a:t>
            </a:r>
            <a:endParaRPr/>
          </a:p>
        </p:txBody>
      </p:sp>
      <p:sp>
        <p:nvSpPr>
          <p:cNvPr id="468" name="Google Shape;468;p57"/>
          <p:cNvSpPr txBox="1">
            <a:spLocks noGrp="1"/>
          </p:cNvSpPr>
          <p:nvPr>
            <p:ph type="subTitle" idx="1"/>
          </p:nvPr>
        </p:nvSpPr>
        <p:spPr>
          <a:xfrm>
            <a:off x="1941713" y="1507500"/>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469" name="Google Shape;469;p57"/>
          <p:cNvSpPr txBox="1">
            <a:spLocks noGrp="1"/>
          </p:cNvSpPr>
          <p:nvPr>
            <p:ph type="subTitle" idx="2"/>
          </p:nvPr>
        </p:nvSpPr>
        <p:spPr>
          <a:xfrm>
            <a:off x="4168087" y="1507500"/>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a:t>
            </a:r>
            <a:endParaRPr/>
          </a:p>
        </p:txBody>
      </p:sp>
      <p:sp>
        <p:nvSpPr>
          <p:cNvPr id="470" name="Google Shape;470;p57"/>
          <p:cNvSpPr txBox="1">
            <a:spLocks noGrp="1"/>
          </p:cNvSpPr>
          <p:nvPr>
            <p:ph type="subTitle" idx="3"/>
          </p:nvPr>
        </p:nvSpPr>
        <p:spPr>
          <a:xfrm>
            <a:off x="1941713" y="2107683"/>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471" name="Google Shape;471;p57"/>
          <p:cNvSpPr txBox="1">
            <a:spLocks noGrp="1"/>
          </p:cNvSpPr>
          <p:nvPr>
            <p:ph type="subTitle" idx="4"/>
          </p:nvPr>
        </p:nvSpPr>
        <p:spPr>
          <a:xfrm>
            <a:off x="4168087" y="2107663"/>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closest planet to the Sun</a:t>
            </a:r>
            <a:endParaRPr/>
          </a:p>
        </p:txBody>
      </p:sp>
      <p:sp>
        <p:nvSpPr>
          <p:cNvPr id="472" name="Google Shape;472;p57"/>
          <p:cNvSpPr txBox="1">
            <a:spLocks noGrp="1"/>
          </p:cNvSpPr>
          <p:nvPr>
            <p:ph type="subTitle" idx="5"/>
          </p:nvPr>
        </p:nvSpPr>
        <p:spPr>
          <a:xfrm>
            <a:off x="1941713" y="2707865"/>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73" name="Google Shape;473;p57"/>
          <p:cNvSpPr txBox="1">
            <a:spLocks noGrp="1"/>
          </p:cNvSpPr>
          <p:nvPr>
            <p:ph type="subTitle" idx="6"/>
          </p:nvPr>
        </p:nvSpPr>
        <p:spPr>
          <a:xfrm>
            <a:off x="4168087" y="2710019"/>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Despite being red, Mars is a cold place</a:t>
            </a:r>
            <a:endParaRPr/>
          </a:p>
        </p:txBody>
      </p:sp>
      <p:sp>
        <p:nvSpPr>
          <p:cNvPr id="474" name="Google Shape;474;p57"/>
          <p:cNvSpPr txBox="1">
            <a:spLocks noGrp="1"/>
          </p:cNvSpPr>
          <p:nvPr>
            <p:ph type="subTitle" idx="7"/>
          </p:nvPr>
        </p:nvSpPr>
        <p:spPr>
          <a:xfrm>
            <a:off x="1941713" y="3313269"/>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475" name="Google Shape;475;p57"/>
          <p:cNvSpPr txBox="1">
            <a:spLocks noGrp="1"/>
          </p:cNvSpPr>
          <p:nvPr>
            <p:ph type="subTitle" idx="8"/>
          </p:nvPr>
        </p:nvSpPr>
        <p:spPr>
          <a:xfrm>
            <a:off x="4168087" y="3313269"/>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composed of hydrogen and helium</a:t>
            </a:r>
            <a:endParaRPr/>
          </a:p>
        </p:txBody>
      </p:sp>
      <p:sp>
        <p:nvSpPr>
          <p:cNvPr id="476" name="Google Shape;476;p57"/>
          <p:cNvSpPr txBox="1">
            <a:spLocks noGrp="1"/>
          </p:cNvSpPr>
          <p:nvPr>
            <p:ph type="subTitle" idx="9"/>
          </p:nvPr>
        </p:nvSpPr>
        <p:spPr>
          <a:xfrm>
            <a:off x="1941713" y="3915286"/>
            <a:ext cx="2124600" cy="3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477" name="Google Shape;477;p57"/>
          <p:cNvSpPr txBox="1">
            <a:spLocks noGrp="1"/>
          </p:cNvSpPr>
          <p:nvPr>
            <p:ph type="subTitle" idx="13"/>
          </p:nvPr>
        </p:nvSpPr>
        <p:spPr>
          <a:xfrm>
            <a:off x="4168087" y="3915286"/>
            <a:ext cx="4262700" cy="3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 is the farthest planet from the Sun</a:t>
            </a:r>
            <a:endParaRPr/>
          </a:p>
        </p:txBody>
      </p:sp>
      <p:cxnSp>
        <p:nvCxnSpPr>
          <p:cNvPr id="478" name="Google Shape;478;p57"/>
          <p:cNvCxnSpPr>
            <a:stCxn id="468" idx="1"/>
          </p:cNvCxnSpPr>
          <p:nvPr/>
        </p:nvCxnSpPr>
        <p:spPr>
          <a:xfrm rot="10800000">
            <a:off x="-74287" y="1676100"/>
            <a:ext cx="2016000" cy="0"/>
          </a:xfrm>
          <a:prstGeom prst="straightConnector1">
            <a:avLst/>
          </a:prstGeom>
          <a:noFill/>
          <a:ln w="19050" cap="flat" cmpd="sng">
            <a:solidFill>
              <a:schemeClr val="dk1"/>
            </a:solidFill>
            <a:prstDash val="solid"/>
            <a:round/>
            <a:headEnd type="none" w="med" len="med"/>
            <a:tailEnd type="none" w="med" len="med"/>
          </a:ln>
        </p:spPr>
      </p:cxnSp>
      <p:cxnSp>
        <p:nvCxnSpPr>
          <p:cNvPr id="479" name="Google Shape;479;p57"/>
          <p:cNvCxnSpPr>
            <a:stCxn id="470" idx="1"/>
          </p:cNvCxnSpPr>
          <p:nvPr/>
        </p:nvCxnSpPr>
        <p:spPr>
          <a:xfrm rot="10800000">
            <a:off x="-65887" y="2276283"/>
            <a:ext cx="2007600" cy="0"/>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57"/>
          <p:cNvCxnSpPr>
            <a:stCxn id="472" idx="1"/>
          </p:cNvCxnSpPr>
          <p:nvPr/>
        </p:nvCxnSpPr>
        <p:spPr>
          <a:xfrm rot="10800000">
            <a:off x="-57787" y="2876465"/>
            <a:ext cx="1999500" cy="0"/>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57"/>
          <p:cNvCxnSpPr>
            <a:stCxn id="474" idx="1"/>
          </p:cNvCxnSpPr>
          <p:nvPr/>
        </p:nvCxnSpPr>
        <p:spPr>
          <a:xfrm rot="10800000">
            <a:off x="-65887" y="3481869"/>
            <a:ext cx="2007600" cy="0"/>
          </a:xfrm>
          <a:prstGeom prst="straightConnector1">
            <a:avLst/>
          </a:prstGeom>
          <a:noFill/>
          <a:ln w="19050" cap="flat" cmpd="sng">
            <a:solidFill>
              <a:schemeClr val="dk1"/>
            </a:solidFill>
            <a:prstDash val="solid"/>
            <a:round/>
            <a:headEnd type="none" w="med" len="med"/>
            <a:tailEnd type="none" w="med" len="med"/>
          </a:ln>
        </p:spPr>
      </p:cxnSp>
      <p:cxnSp>
        <p:nvCxnSpPr>
          <p:cNvPr id="482" name="Google Shape;482;p57"/>
          <p:cNvCxnSpPr>
            <a:stCxn id="476" idx="1"/>
          </p:cNvCxnSpPr>
          <p:nvPr/>
        </p:nvCxnSpPr>
        <p:spPr>
          <a:xfrm rot="10800000">
            <a:off x="-90787" y="4083886"/>
            <a:ext cx="2032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9"/>
          <p:cNvSpPr txBox="1">
            <a:spLocks noGrp="1"/>
          </p:cNvSpPr>
          <p:nvPr>
            <p:ph type="title"/>
          </p:nvPr>
        </p:nvSpPr>
        <p:spPr>
          <a:xfrm>
            <a:off x="713225" y="1252800"/>
            <a:ext cx="5690100" cy="26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cxnSp>
        <p:nvCxnSpPr>
          <p:cNvPr id="495" name="Google Shape;495;p59"/>
          <p:cNvCxnSpPr>
            <a:endCxn id="494" idx="1"/>
          </p:cNvCxnSpPr>
          <p:nvPr/>
        </p:nvCxnSpPr>
        <p:spPr>
          <a:xfrm>
            <a:off x="125" y="2571750"/>
            <a:ext cx="713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0"/>
          <p:cNvSpPr txBox="1">
            <a:spLocks noGrp="1"/>
          </p:cNvSpPr>
          <p:nvPr>
            <p:ph type="subTitle" idx="1"/>
          </p:nvPr>
        </p:nvSpPr>
        <p:spPr>
          <a:xfrm>
            <a:off x="2523750" y="1566126"/>
            <a:ext cx="4093500" cy="156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501" name="Google Shape;501;p60"/>
          <p:cNvSpPr txBox="1">
            <a:spLocks noGrp="1"/>
          </p:cNvSpPr>
          <p:nvPr>
            <p:ph type="title"/>
          </p:nvPr>
        </p:nvSpPr>
        <p:spPr>
          <a:xfrm>
            <a:off x="2523750" y="3255700"/>
            <a:ext cx="40965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cxnSp>
        <p:nvCxnSpPr>
          <p:cNvPr id="502" name="Google Shape;502;p60"/>
          <p:cNvCxnSpPr>
            <a:endCxn id="500" idx="1"/>
          </p:cNvCxnSpPr>
          <p:nvPr/>
        </p:nvCxnSpPr>
        <p:spPr>
          <a:xfrm>
            <a:off x="35250" y="2348526"/>
            <a:ext cx="2488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Black Death treatment today</a:t>
            </a:r>
            <a:endParaRPr/>
          </a:p>
        </p:txBody>
      </p:sp>
      <p:graphicFrame>
        <p:nvGraphicFramePr>
          <p:cNvPr id="514" name="Google Shape;514;p62"/>
          <p:cNvGraphicFramePr/>
          <p:nvPr/>
        </p:nvGraphicFramePr>
        <p:xfrm>
          <a:off x="720025" y="1469835"/>
          <a:ext cx="7703950" cy="3413580"/>
        </p:xfrm>
        <a:graphic>
          <a:graphicData uri="http://schemas.openxmlformats.org/drawingml/2006/table">
            <a:tbl>
              <a:tblPr>
                <a:noFill/>
                <a:tableStyleId>{4D7A009A-3F8C-4F84-8700-6069067AD273}</a:tableStyleId>
              </a:tblPr>
              <a:tblGrid>
                <a:gridCol w="2277850">
                  <a:extLst>
                    <a:ext uri="{9D8B030D-6E8A-4147-A177-3AD203B41FA5}">
                      <a16:colId xmlns:a16="http://schemas.microsoft.com/office/drawing/2014/main" val="20000"/>
                    </a:ext>
                  </a:extLst>
                </a:gridCol>
                <a:gridCol w="1356525">
                  <a:extLst>
                    <a:ext uri="{9D8B030D-6E8A-4147-A177-3AD203B41FA5}">
                      <a16:colId xmlns:a16="http://schemas.microsoft.com/office/drawing/2014/main" val="20001"/>
                    </a:ext>
                  </a:extLst>
                </a:gridCol>
                <a:gridCol w="1356525">
                  <a:extLst>
                    <a:ext uri="{9D8B030D-6E8A-4147-A177-3AD203B41FA5}">
                      <a16:colId xmlns:a16="http://schemas.microsoft.com/office/drawing/2014/main" val="20002"/>
                    </a:ext>
                  </a:extLst>
                </a:gridCol>
                <a:gridCol w="1356525">
                  <a:extLst>
                    <a:ext uri="{9D8B030D-6E8A-4147-A177-3AD203B41FA5}">
                      <a16:colId xmlns:a16="http://schemas.microsoft.com/office/drawing/2014/main" val="20003"/>
                    </a:ext>
                  </a:extLst>
                </a:gridCol>
                <a:gridCol w="1356525">
                  <a:extLst>
                    <a:ext uri="{9D8B030D-6E8A-4147-A177-3AD203B41FA5}">
                      <a16:colId xmlns:a16="http://schemas.microsoft.com/office/drawing/2014/main" val="20004"/>
                    </a:ext>
                  </a:extLst>
                </a:gridCol>
              </a:tblGrid>
              <a:tr h="434100">
                <a:tc>
                  <a:txBody>
                    <a:bodyPr/>
                    <a:lstStyle/>
                    <a:p>
                      <a:pPr marL="0" lvl="0" indent="0" algn="l" rtl="0">
                        <a:spcBef>
                          <a:spcPts val="0"/>
                        </a:spcBef>
                        <a:spcAft>
                          <a:spcPts val="0"/>
                        </a:spcAft>
                        <a:buNone/>
                      </a:pPr>
                      <a:endParaRPr b="1">
                        <a:solidFill>
                          <a:schemeClr val="dk2"/>
                        </a:solidFill>
                        <a:latin typeface="Antic"/>
                        <a:ea typeface="Antic"/>
                        <a:cs typeface="Antic"/>
                        <a:sym typeface="Antic"/>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Costly</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Durable</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Experimental</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Barlow"/>
                          <a:ea typeface="Barlow"/>
                          <a:cs typeface="Barlow"/>
                          <a:sym typeface="Barlow"/>
                        </a:rPr>
                        <a:t>Chronic</a:t>
                      </a:r>
                      <a:endParaRPr sz="1600">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1</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2</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3</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4</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4100">
                <a:tc>
                  <a:txBody>
                    <a:bodyPr/>
                    <a:lstStyle/>
                    <a:p>
                      <a:pPr marL="0" lvl="0" indent="0" algn="l" rtl="0">
                        <a:spcBef>
                          <a:spcPts val="0"/>
                        </a:spcBef>
                        <a:spcAft>
                          <a:spcPts val="0"/>
                        </a:spcAft>
                        <a:buNone/>
                      </a:pPr>
                      <a:r>
                        <a:rPr lang="en" sz="2400">
                          <a:solidFill>
                            <a:schemeClr val="dk1"/>
                          </a:solidFill>
                          <a:latin typeface="Baskervville"/>
                          <a:ea typeface="Baskervville"/>
                          <a:cs typeface="Baskervville"/>
                          <a:sym typeface="Baskervville"/>
                        </a:rPr>
                        <a:t>Treatment 5</a:t>
                      </a:r>
                      <a:endParaRPr sz="2400">
                        <a:solidFill>
                          <a:schemeClr val="dk1"/>
                        </a:solidFill>
                        <a:latin typeface="Baskervville"/>
                        <a:ea typeface="Baskervville"/>
                        <a:cs typeface="Baskervville"/>
                        <a:sym typeface="Baskervvill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Barlow"/>
                          <a:ea typeface="Barlow"/>
                          <a:cs typeface="Barlow"/>
                          <a:sym typeface="Barlow"/>
                        </a:rPr>
                        <a:t>X</a:t>
                      </a: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Barlow"/>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5"/>
          <p:cNvSpPr txBox="1">
            <a:spLocks noGrp="1"/>
          </p:cNvSpPr>
          <p:nvPr>
            <p:ph type="title"/>
          </p:nvPr>
        </p:nvSpPr>
        <p:spPr>
          <a:xfrm>
            <a:off x="1009550" y="1118250"/>
            <a:ext cx="5670900" cy="19398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4500"/>
              <a:t>75+ </a:t>
            </a:r>
            <a:r>
              <a:rPr lang="en" sz="8100"/>
              <a:t>mill.</a:t>
            </a:r>
            <a:endParaRPr sz="8100"/>
          </a:p>
        </p:txBody>
      </p:sp>
      <p:sp>
        <p:nvSpPr>
          <p:cNvPr id="536" name="Google Shape;536;p65"/>
          <p:cNvSpPr txBox="1">
            <a:spLocks noGrp="1"/>
          </p:cNvSpPr>
          <p:nvPr>
            <p:ph type="subTitle" idx="1"/>
          </p:nvPr>
        </p:nvSpPr>
        <p:spPr>
          <a:xfrm>
            <a:off x="1009550" y="3184925"/>
            <a:ext cx="4487400" cy="84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estimated that this is the number of people who died from the Black Death</a:t>
            </a:r>
            <a:endParaRPr/>
          </a:p>
        </p:txBody>
      </p:sp>
      <p:cxnSp>
        <p:nvCxnSpPr>
          <p:cNvPr id="537" name="Google Shape;537;p65"/>
          <p:cNvCxnSpPr>
            <a:endCxn id="535" idx="1"/>
          </p:cNvCxnSpPr>
          <p:nvPr/>
        </p:nvCxnSpPr>
        <p:spPr>
          <a:xfrm>
            <a:off x="50" y="2088150"/>
            <a:ext cx="1009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6"/>
          <p:cNvSpPr txBox="1">
            <a:spLocks noGrp="1"/>
          </p:cNvSpPr>
          <p:nvPr>
            <p:ph type="title"/>
          </p:nvPr>
        </p:nvSpPr>
        <p:spPr>
          <a:xfrm>
            <a:off x="1282188" y="863075"/>
            <a:ext cx="1876200" cy="21723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7</a:t>
            </a:r>
            <a:endParaRPr/>
          </a:p>
        </p:txBody>
      </p:sp>
      <p:sp>
        <p:nvSpPr>
          <p:cNvPr id="543" name="Google Shape;543;p66"/>
          <p:cNvSpPr txBox="1">
            <a:spLocks noGrp="1"/>
          </p:cNvSpPr>
          <p:nvPr>
            <p:ph type="subTitle" idx="1"/>
          </p:nvPr>
        </p:nvSpPr>
        <p:spPr>
          <a:xfrm>
            <a:off x="1282188" y="3035400"/>
            <a:ext cx="1876200" cy="12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approximate days in which the symptoms appear</a:t>
            </a:r>
            <a:endParaRPr/>
          </a:p>
        </p:txBody>
      </p:sp>
      <p:sp>
        <p:nvSpPr>
          <p:cNvPr id="544" name="Google Shape;544;p66"/>
          <p:cNvSpPr txBox="1">
            <a:spLocks noGrp="1"/>
          </p:cNvSpPr>
          <p:nvPr>
            <p:ph type="title" idx="2"/>
          </p:nvPr>
        </p:nvSpPr>
        <p:spPr>
          <a:xfrm>
            <a:off x="4187988" y="789400"/>
            <a:ext cx="3673800" cy="124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a:t>
            </a:r>
            <a:endParaRPr/>
          </a:p>
        </p:txBody>
      </p:sp>
      <p:sp>
        <p:nvSpPr>
          <p:cNvPr id="545" name="Google Shape;545;p66"/>
          <p:cNvSpPr txBox="1">
            <a:spLocks noGrp="1"/>
          </p:cNvSpPr>
          <p:nvPr>
            <p:ph type="subTitle" idx="3"/>
          </p:nvPr>
        </p:nvSpPr>
        <p:spPr>
          <a:xfrm>
            <a:off x="4188000" y="1887963"/>
            <a:ext cx="36738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minimum fatality rate per case when bubonic plague is not treated</a:t>
            </a:r>
            <a:endParaRPr/>
          </a:p>
        </p:txBody>
      </p:sp>
      <p:sp>
        <p:nvSpPr>
          <p:cNvPr id="546" name="Google Shape;546;p66"/>
          <p:cNvSpPr txBox="1">
            <a:spLocks noGrp="1"/>
          </p:cNvSpPr>
          <p:nvPr>
            <p:ph type="title" idx="4"/>
          </p:nvPr>
        </p:nvSpPr>
        <p:spPr>
          <a:xfrm>
            <a:off x="4188009" y="2563448"/>
            <a:ext cx="3673800" cy="124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3248 </a:t>
            </a:r>
            <a:endParaRPr/>
          </a:p>
        </p:txBody>
      </p:sp>
      <p:sp>
        <p:nvSpPr>
          <p:cNvPr id="547" name="Google Shape;547;p66"/>
          <p:cNvSpPr txBox="1">
            <a:spLocks noGrp="1"/>
          </p:cNvSpPr>
          <p:nvPr>
            <p:ph type="subTitle" idx="5"/>
          </p:nvPr>
        </p:nvSpPr>
        <p:spPr>
          <a:xfrm>
            <a:off x="4188008" y="3659312"/>
            <a:ext cx="3673800" cy="69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cases of the bubonic plague detected between 2010 and 2015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cxnSp>
        <p:nvCxnSpPr>
          <p:cNvPr id="552" name="Google Shape;552;p67"/>
          <p:cNvCxnSpPr/>
          <p:nvPr/>
        </p:nvCxnSpPr>
        <p:spPr>
          <a:xfrm>
            <a:off x="818781" y="2748940"/>
            <a:ext cx="1583400" cy="0"/>
          </a:xfrm>
          <a:prstGeom prst="straightConnector1">
            <a:avLst/>
          </a:prstGeom>
          <a:noFill/>
          <a:ln w="19050" cap="flat" cmpd="sng">
            <a:solidFill>
              <a:schemeClr val="dk1"/>
            </a:solidFill>
            <a:prstDash val="solid"/>
            <a:round/>
            <a:headEnd type="none" w="med" len="med"/>
            <a:tailEnd type="none" w="med" len="med"/>
          </a:ln>
        </p:spPr>
      </p:cxnSp>
      <p:cxnSp>
        <p:nvCxnSpPr>
          <p:cNvPr id="553" name="Google Shape;553;p67"/>
          <p:cNvCxnSpPr/>
          <p:nvPr/>
        </p:nvCxnSpPr>
        <p:spPr>
          <a:xfrm>
            <a:off x="3482031" y="2748940"/>
            <a:ext cx="1583400" cy="0"/>
          </a:xfrm>
          <a:prstGeom prst="straightConnector1">
            <a:avLst/>
          </a:prstGeom>
          <a:noFill/>
          <a:ln w="19050" cap="flat" cmpd="sng">
            <a:solidFill>
              <a:schemeClr val="dk1"/>
            </a:solidFill>
            <a:prstDash val="solid"/>
            <a:round/>
            <a:headEnd type="none" w="med" len="med"/>
            <a:tailEnd type="none" w="med" len="med"/>
          </a:ln>
        </p:spPr>
      </p:cxnSp>
      <p:cxnSp>
        <p:nvCxnSpPr>
          <p:cNvPr id="554" name="Google Shape;554;p67"/>
          <p:cNvCxnSpPr/>
          <p:nvPr/>
        </p:nvCxnSpPr>
        <p:spPr>
          <a:xfrm>
            <a:off x="6145281" y="2748940"/>
            <a:ext cx="1583400" cy="0"/>
          </a:xfrm>
          <a:prstGeom prst="straightConnector1">
            <a:avLst/>
          </a:prstGeom>
          <a:noFill/>
          <a:ln w="19050" cap="flat" cmpd="sng">
            <a:solidFill>
              <a:schemeClr val="dk1"/>
            </a:solidFill>
            <a:prstDash val="solid"/>
            <a:round/>
            <a:headEnd type="none" w="med" len="med"/>
            <a:tailEnd type="none" w="med" len="med"/>
          </a:ln>
        </p:spPr>
      </p:cxnSp>
      <p:sp>
        <p:nvSpPr>
          <p:cNvPr id="555" name="Google Shape;555;p67"/>
          <p:cNvSpPr/>
          <p:nvPr/>
        </p:nvSpPr>
        <p:spPr>
          <a:xfrm>
            <a:off x="1062056" y="2512700"/>
            <a:ext cx="472800" cy="472500"/>
          </a:xfrm>
          <a:prstGeom prst="ellipse">
            <a:avLst/>
          </a:prstGeom>
          <a:gradFill>
            <a:gsLst>
              <a:gs pos="0">
                <a:schemeClr val="dk2"/>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7"/>
          <p:cNvSpPr/>
          <p:nvPr/>
        </p:nvSpPr>
        <p:spPr>
          <a:xfrm>
            <a:off x="3418293" y="2512700"/>
            <a:ext cx="472800" cy="472500"/>
          </a:xfrm>
          <a:prstGeom prst="ellipse">
            <a:avLst/>
          </a:prstGeom>
          <a:gradFill>
            <a:gsLst>
              <a:gs pos="0">
                <a:schemeClr val="dk2"/>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7"/>
          <p:cNvSpPr/>
          <p:nvPr/>
        </p:nvSpPr>
        <p:spPr>
          <a:xfrm>
            <a:off x="6857581" y="2512700"/>
            <a:ext cx="472800" cy="472500"/>
          </a:xfrm>
          <a:prstGeom prst="ellipse">
            <a:avLst/>
          </a:prstGeom>
          <a:gradFill>
            <a:gsLst>
              <a:gs pos="0">
                <a:schemeClr val="dk2"/>
              </a:gs>
              <a:gs pos="41000">
                <a:srgbClr val="050505">
                  <a:alpha val="53725"/>
                </a:srgbClr>
              </a:gs>
              <a:gs pos="78000">
                <a:srgbClr val="050505">
                  <a:alpha val="0"/>
                </a:srgbClr>
              </a:gs>
              <a:gs pos="100000">
                <a:srgbClr val="050505">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7"/>
          <p:cNvSpPr txBox="1">
            <a:spLocks noGrp="1"/>
          </p:cNvSpPr>
          <p:nvPr>
            <p:ph type="subTitle" idx="4"/>
          </p:nvPr>
        </p:nvSpPr>
        <p:spPr>
          <a:xfrm>
            <a:off x="3378225" y="3651667"/>
            <a:ext cx="23865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559" name="Google Shape;559;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percentages of the Black Death</a:t>
            </a:r>
            <a:endParaRPr/>
          </a:p>
        </p:txBody>
      </p:sp>
      <p:sp>
        <p:nvSpPr>
          <p:cNvPr id="560" name="Google Shape;560;p67"/>
          <p:cNvSpPr txBox="1">
            <a:spLocks noGrp="1"/>
          </p:cNvSpPr>
          <p:nvPr>
            <p:ph type="title" idx="8"/>
          </p:nvPr>
        </p:nvSpPr>
        <p:spPr>
          <a:xfrm>
            <a:off x="3378225" y="1354960"/>
            <a:ext cx="1655100" cy="804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10%</a:t>
            </a:r>
            <a:endParaRPr/>
          </a:p>
        </p:txBody>
      </p:sp>
      <p:sp>
        <p:nvSpPr>
          <p:cNvPr id="561" name="Google Shape;561;p67"/>
          <p:cNvSpPr txBox="1">
            <a:spLocks noGrp="1"/>
          </p:cNvSpPr>
          <p:nvPr>
            <p:ph type="ctrTitle" idx="2"/>
          </p:nvPr>
        </p:nvSpPr>
        <p:spPr>
          <a:xfrm>
            <a:off x="714975" y="3208303"/>
            <a:ext cx="23865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562" name="Google Shape;562;p67"/>
          <p:cNvSpPr txBox="1">
            <a:spLocks noGrp="1"/>
          </p:cNvSpPr>
          <p:nvPr>
            <p:ph type="subTitle" idx="1"/>
          </p:nvPr>
        </p:nvSpPr>
        <p:spPr>
          <a:xfrm>
            <a:off x="714975" y="3651667"/>
            <a:ext cx="23865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fourth-largest planet in the Solar System</a:t>
            </a:r>
            <a:endParaRPr/>
          </a:p>
        </p:txBody>
      </p:sp>
      <p:sp>
        <p:nvSpPr>
          <p:cNvPr id="563" name="Google Shape;563;p67"/>
          <p:cNvSpPr txBox="1">
            <a:spLocks noGrp="1"/>
          </p:cNvSpPr>
          <p:nvPr>
            <p:ph type="ctrTitle" idx="3"/>
          </p:nvPr>
        </p:nvSpPr>
        <p:spPr>
          <a:xfrm>
            <a:off x="3378225" y="3208303"/>
            <a:ext cx="23865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564" name="Google Shape;564;p67"/>
          <p:cNvSpPr txBox="1">
            <a:spLocks noGrp="1"/>
          </p:cNvSpPr>
          <p:nvPr>
            <p:ph type="ctrTitle" idx="5"/>
          </p:nvPr>
        </p:nvSpPr>
        <p:spPr>
          <a:xfrm>
            <a:off x="6040426" y="3208303"/>
            <a:ext cx="2386500" cy="5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565" name="Google Shape;565;p67"/>
          <p:cNvSpPr txBox="1">
            <a:spLocks noGrp="1"/>
          </p:cNvSpPr>
          <p:nvPr>
            <p:ph type="subTitle" idx="6"/>
          </p:nvPr>
        </p:nvSpPr>
        <p:spPr>
          <a:xfrm>
            <a:off x="6040426" y="3651667"/>
            <a:ext cx="23886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a:t>
            </a:r>
            <a:endParaRPr/>
          </a:p>
        </p:txBody>
      </p:sp>
      <p:sp>
        <p:nvSpPr>
          <p:cNvPr id="566" name="Google Shape;566;p67"/>
          <p:cNvSpPr txBox="1">
            <a:spLocks noGrp="1"/>
          </p:cNvSpPr>
          <p:nvPr>
            <p:ph type="title" idx="7"/>
          </p:nvPr>
        </p:nvSpPr>
        <p:spPr>
          <a:xfrm>
            <a:off x="714975" y="1353163"/>
            <a:ext cx="1658700" cy="8040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30%</a:t>
            </a:r>
            <a:endParaRPr/>
          </a:p>
        </p:txBody>
      </p:sp>
      <p:sp>
        <p:nvSpPr>
          <p:cNvPr id="567" name="Google Shape;567;p67"/>
          <p:cNvSpPr txBox="1">
            <a:spLocks noGrp="1"/>
          </p:cNvSpPr>
          <p:nvPr>
            <p:ph type="title" idx="9"/>
          </p:nvPr>
        </p:nvSpPr>
        <p:spPr>
          <a:xfrm>
            <a:off x="6040426" y="1354960"/>
            <a:ext cx="1655100" cy="8046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a:t>60%</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9"/>
          <p:cNvSpPr txBox="1">
            <a:spLocks noGrp="1"/>
          </p:cNvSpPr>
          <p:nvPr>
            <p:ph type="title"/>
          </p:nvPr>
        </p:nvSpPr>
        <p:spPr>
          <a:xfrm>
            <a:off x="4301700" y="1248825"/>
            <a:ext cx="3527400" cy="15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Interactive information on your tablet</a:t>
            </a:r>
            <a:endParaRPr/>
          </a:p>
        </p:txBody>
      </p:sp>
      <p:sp>
        <p:nvSpPr>
          <p:cNvPr id="581" name="Google Shape;581;p69"/>
          <p:cNvSpPr txBox="1">
            <a:spLocks noGrp="1"/>
          </p:cNvSpPr>
          <p:nvPr>
            <p:ph type="subTitle" idx="1"/>
          </p:nvPr>
        </p:nvSpPr>
        <p:spPr>
          <a:xfrm>
            <a:off x="4301875" y="2759000"/>
            <a:ext cx="3527400" cy="13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582" name="Google Shape;582;p69"/>
          <p:cNvSpPr/>
          <p:nvPr/>
        </p:nvSpPr>
        <p:spPr>
          <a:xfrm>
            <a:off x="1314701" y="862999"/>
            <a:ext cx="2518954" cy="3417504"/>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3" name="Google Shape;583;p69"/>
          <p:cNvPicPr preferRelativeResize="0"/>
          <p:nvPr/>
        </p:nvPicPr>
        <p:blipFill rotWithShape="1">
          <a:blip r:embed="rId3">
            <a:alphaModFix/>
          </a:blip>
          <a:srcRect l="4850" r="52937"/>
          <a:stretch/>
        </p:blipFill>
        <p:spPr>
          <a:xfrm>
            <a:off x="1503609" y="1155160"/>
            <a:ext cx="2141234" cy="2853288"/>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Preventive methods</a:t>
            </a:r>
            <a:endParaRPr/>
          </a:p>
        </p:txBody>
      </p:sp>
      <p:sp>
        <p:nvSpPr>
          <p:cNvPr id="753" name="Google Shape;753;p76"/>
          <p:cNvSpPr txBox="1"/>
          <p:nvPr/>
        </p:nvSpPr>
        <p:spPr>
          <a:xfrm>
            <a:off x="2690837" y="1536000"/>
            <a:ext cx="17007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Mercury is quite a small planet</a:t>
            </a:r>
            <a:endParaRPr sz="1600">
              <a:solidFill>
                <a:schemeClr val="dk1"/>
              </a:solidFill>
              <a:latin typeface="Barlow"/>
              <a:ea typeface="Barlow"/>
              <a:cs typeface="Barlow"/>
              <a:sym typeface="Barlow"/>
            </a:endParaRPr>
          </a:p>
        </p:txBody>
      </p:sp>
      <p:sp>
        <p:nvSpPr>
          <p:cNvPr id="754" name="Google Shape;754;p76"/>
          <p:cNvSpPr txBox="1"/>
          <p:nvPr/>
        </p:nvSpPr>
        <p:spPr>
          <a:xfrm>
            <a:off x="2690826" y="2508575"/>
            <a:ext cx="16971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Venus has a beautiful name</a:t>
            </a:r>
            <a:endParaRPr sz="1600">
              <a:solidFill>
                <a:schemeClr val="dk1"/>
              </a:solidFill>
              <a:latin typeface="Barlow"/>
              <a:ea typeface="Barlow"/>
              <a:cs typeface="Barlow"/>
              <a:sym typeface="Barlow"/>
            </a:endParaRPr>
          </a:p>
        </p:txBody>
      </p:sp>
      <p:sp>
        <p:nvSpPr>
          <p:cNvPr id="755" name="Google Shape;755;p76"/>
          <p:cNvSpPr txBox="1"/>
          <p:nvPr/>
        </p:nvSpPr>
        <p:spPr>
          <a:xfrm>
            <a:off x="2690826" y="3481150"/>
            <a:ext cx="16971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Mars is full of iron oxide dust</a:t>
            </a:r>
            <a:endParaRPr sz="1800">
              <a:solidFill>
                <a:schemeClr val="dk1"/>
              </a:solidFill>
              <a:latin typeface="Barlow"/>
              <a:ea typeface="Barlow"/>
              <a:cs typeface="Barlow"/>
              <a:sym typeface="Barlow"/>
            </a:endParaRPr>
          </a:p>
        </p:txBody>
      </p:sp>
      <p:sp>
        <p:nvSpPr>
          <p:cNvPr id="756" name="Google Shape;756;p76"/>
          <p:cNvSpPr txBox="1"/>
          <p:nvPr/>
        </p:nvSpPr>
        <p:spPr>
          <a:xfrm>
            <a:off x="6453062" y="1536000"/>
            <a:ext cx="17022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Earth is the planet with life</a:t>
            </a:r>
            <a:endParaRPr sz="1800">
              <a:solidFill>
                <a:schemeClr val="dk1"/>
              </a:solidFill>
              <a:latin typeface="Barlow"/>
              <a:ea typeface="Barlow"/>
              <a:cs typeface="Barlow"/>
              <a:sym typeface="Barlow"/>
            </a:endParaRPr>
          </a:p>
        </p:txBody>
      </p:sp>
      <p:sp>
        <p:nvSpPr>
          <p:cNvPr id="757" name="Google Shape;757;p76"/>
          <p:cNvSpPr txBox="1"/>
          <p:nvPr/>
        </p:nvSpPr>
        <p:spPr>
          <a:xfrm>
            <a:off x="6453062" y="2508575"/>
            <a:ext cx="17022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Pluto is now a dwarf planet</a:t>
            </a:r>
            <a:endParaRPr sz="1600">
              <a:solidFill>
                <a:schemeClr val="dk1"/>
              </a:solidFill>
              <a:latin typeface="Barlow"/>
              <a:ea typeface="Barlow"/>
              <a:cs typeface="Barlow"/>
              <a:sym typeface="Barlow"/>
            </a:endParaRPr>
          </a:p>
        </p:txBody>
      </p:sp>
      <p:sp>
        <p:nvSpPr>
          <p:cNvPr id="758" name="Google Shape;758;p76"/>
          <p:cNvSpPr txBox="1"/>
          <p:nvPr/>
        </p:nvSpPr>
        <p:spPr>
          <a:xfrm>
            <a:off x="6453062" y="3481150"/>
            <a:ext cx="1702200" cy="54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rlow"/>
                <a:ea typeface="Barlow"/>
                <a:cs typeface="Barlow"/>
                <a:sym typeface="Barlow"/>
              </a:rPr>
              <a:t>Neptune is far away from us</a:t>
            </a:r>
            <a:endParaRPr sz="1600">
              <a:solidFill>
                <a:schemeClr val="dk1"/>
              </a:solidFill>
              <a:latin typeface="Barlow"/>
              <a:ea typeface="Barlow"/>
              <a:cs typeface="Barlow"/>
              <a:sym typeface="Barlow"/>
            </a:endParaRPr>
          </a:p>
        </p:txBody>
      </p:sp>
      <p:cxnSp>
        <p:nvCxnSpPr>
          <p:cNvPr id="759" name="Google Shape;759;p76"/>
          <p:cNvCxnSpPr>
            <a:stCxn id="760" idx="2"/>
            <a:endCxn id="761" idx="0"/>
          </p:cNvCxnSpPr>
          <p:nvPr/>
        </p:nvCxnSpPr>
        <p:spPr>
          <a:xfrm>
            <a:off x="1839081" y="1994250"/>
            <a:ext cx="0" cy="601200"/>
          </a:xfrm>
          <a:prstGeom prst="straightConnector1">
            <a:avLst/>
          </a:prstGeom>
          <a:noFill/>
          <a:ln w="19050" cap="flat" cmpd="sng">
            <a:solidFill>
              <a:schemeClr val="dk1"/>
            </a:solidFill>
            <a:prstDash val="solid"/>
            <a:round/>
            <a:headEnd type="none" w="med" len="med"/>
            <a:tailEnd type="none" w="med" len="med"/>
          </a:ln>
        </p:spPr>
      </p:cxnSp>
      <p:cxnSp>
        <p:nvCxnSpPr>
          <p:cNvPr id="762" name="Google Shape;762;p76"/>
          <p:cNvCxnSpPr>
            <a:stCxn id="761" idx="2"/>
            <a:endCxn id="763" idx="0"/>
          </p:cNvCxnSpPr>
          <p:nvPr/>
        </p:nvCxnSpPr>
        <p:spPr>
          <a:xfrm>
            <a:off x="1839081" y="2966825"/>
            <a:ext cx="0" cy="601200"/>
          </a:xfrm>
          <a:prstGeom prst="straightConnector1">
            <a:avLst/>
          </a:prstGeom>
          <a:noFill/>
          <a:ln w="19050" cap="flat" cmpd="sng">
            <a:solidFill>
              <a:schemeClr val="dk1"/>
            </a:solidFill>
            <a:prstDash val="solid"/>
            <a:round/>
            <a:headEnd type="none" w="med" len="med"/>
            <a:tailEnd type="none" w="med" len="med"/>
          </a:ln>
        </p:spPr>
      </p:cxnSp>
      <p:cxnSp>
        <p:nvCxnSpPr>
          <p:cNvPr id="764" name="Google Shape;764;p76"/>
          <p:cNvCxnSpPr>
            <a:stCxn id="765" idx="0"/>
            <a:endCxn id="766" idx="2"/>
          </p:cNvCxnSpPr>
          <p:nvPr/>
        </p:nvCxnSpPr>
        <p:spPr>
          <a:xfrm rot="10800000">
            <a:off x="5599091" y="2966766"/>
            <a:ext cx="0" cy="597300"/>
          </a:xfrm>
          <a:prstGeom prst="straightConnector1">
            <a:avLst/>
          </a:prstGeom>
          <a:noFill/>
          <a:ln w="19050" cap="flat" cmpd="sng">
            <a:solidFill>
              <a:schemeClr val="dk1"/>
            </a:solidFill>
            <a:prstDash val="solid"/>
            <a:round/>
            <a:headEnd type="none" w="med" len="med"/>
            <a:tailEnd type="none" w="med" len="med"/>
          </a:ln>
        </p:spPr>
      </p:cxnSp>
      <p:cxnSp>
        <p:nvCxnSpPr>
          <p:cNvPr id="767" name="Google Shape;767;p76"/>
          <p:cNvCxnSpPr>
            <a:stCxn id="766" idx="0"/>
            <a:endCxn id="768" idx="2"/>
          </p:cNvCxnSpPr>
          <p:nvPr/>
        </p:nvCxnSpPr>
        <p:spPr>
          <a:xfrm rot="10800000">
            <a:off x="5599091" y="1994225"/>
            <a:ext cx="0" cy="601200"/>
          </a:xfrm>
          <a:prstGeom prst="straightConnector1">
            <a:avLst/>
          </a:prstGeom>
          <a:noFill/>
          <a:ln w="19050" cap="flat" cmpd="sng">
            <a:solidFill>
              <a:schemeClr val="dk1"/>
            </a:solidFill>
            <a:prstDash val="solid"/>
            <a:round/>
            <a:headEnd type="none" w="med" len="med"/>
            <a:tailEnd type="none" w="med" len="med"/>
          </a:ln>
        </p:spPr>
      </p:cxnSp>
      <p:cxnSp>
        <p:nvCxnSpPr>
          <p:cNvPr id="769" name="Google Shape;769;p76"/>
          <p:cNvCxnSpPr>
            <a:stCxn id="763" idx="2"/>
            <a:endCxn id="765" idx="2"/>
          </p:cNvCxnSpPr>
          <p:nvPr/>
        </p:nvCxnSpPr>
        <p:spPr>
          <a:xfrm rot="-5400000">
            <a:off x="3717081" y="2057502"/>
            <a:ext cx="3900" cy="3759900"/>
          </a:xfrm>
          <a:prstGeom prst="bentConnector3">
            <a:avLst>
              <a:gd name="adj1" fmla="val -11878794"/>
            </a:avLst>
          </a:prstGeom>
          <a:noFill/>
          <a:ln w="19050" cap="flat" cmpd="sng">
            <a:solidFill>
              <a:schemeClr val="dk1"/>
            </a:solidFill>
            <a:prstDash val="solid"/>
            <a:round/>
            <a:headEnd type="none" w="med" len="med"/>
            <a:tailEnd type="none" w="med" len="med"/>
          </a:ln>
        </p:spPr>
      </p:cxnSp>
      <p:sp>
        <p:nvSpPr>
          <p:cNvPr id="760" name="Google Shape;760;p76"/>
          <p:cNvSpPr txBox="1">
            <a:spLocks noGrp="1"/>
          </p:cNvSpPr>
          <p:nvPr>
            <p:ph type="subTitle" idx="4294967295"/>
          </p:nvPr>
        </p:nvSpPr>
        <p:spPr>
          <a:xfrm flipH="1">
            <a:off x="988731" y="1622850"/>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Mercury</a:t>
            </a:r>
            <a:endParaRPr sz="2400">
              <a:latin typeface="Baskervville"/>
              <a:ea typeface="Baskervville"/>
              <a:cs typeface="Baskervville"/>
              <a:sym typeface="Baskervville"/>
            </a:endParaRPr>
          </a:p>
        </p:txBody>
      </p:sp>
      <p:sp>
        <p:nvSpPr>
          <p:cNvPr id="761" name="Google Shape;761;p76"/>
          <p:cNvSpPr txBox="1">
            <a:spLocks noGrp="1"/>
          </p:cNvSpPr>
          <p:nvPr>
            <p:ph type="subTitle" idx="4294967295"/>
          </p:nvPr>
        </p:nvSpPr>
        <p:spPr>
          <a:xfrm flipH="1">
            <a:off x="988731" y="2595425"/>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Venus</a:t>
            </a:r>
            <a:endParaRPr sz="2400">
              <a:latin typeface="Baskervville"/>
              <a:ea typeface="Baskervville"/>
              <a:cs typeface="Baskervville"/>
              <a:sym typeface="Baskervville"/>
            </a:endParaRPr>
          </a:p>
        </p:txBody>
      </p:sp>
      <p:sp>
        <p:nvSpPr>
          <p:cNvPr id="763" name="Google Shape;763;p76"/>
          <p:cNvSpPr txBox="1">
            <a:spLocks noGrp="1"/>
          </p:cNvSpPr>
          <p:nvPr>
            <p:ph type="subTitle" idx="4294967295"/>
          </p:nvPr>
        </p:nvSpPr>
        <p:spPr>
          <a:xfrm flipH="1">
            <a:off x="988731" y="3568002"/>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Mars</a:t>
            </a:r>
            <a:endParaRPr sz="2400">
              <a:latin typeface="Baskervville"/>
              <a:ea typeface="Baskervville"/>
              <a:cs typeface="Baskervville"/>
              <a:sym typeface="Baskervville"/>
            </a:endParaRPr>
          </a:p>
        </p:txBody>
      </p:sp>
      <p:sp>
        <p:nvSpPr>
          <p:cNvPr id="765" name="Google Shape;765;p76"/>
          <p:cNvSpPr txBox="1">
            <a:spLocks noGrp="1"/>
          </p:cNvSpPr>
          <p:nvPr>
            <p:ph type="subTitle" idx="4294967295"/>
          </p:nvPr>
        </p:nvSpPr>
        <p:spPr>
          <a:xfrm flipH="1">
            <a:off x="4748741" y="3564066"/>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Neptune</a:t>
            </a:r>
            <a:endParaRPr sz="2400">
              <a:latin typeface="Baskervville"/>
              <a:ea typeface="Baskervville"/>
              <a:cs typeface="Baskervville"/>
              <a:sym typeface="Baskervville"/>
            </a:endParaRPr>
          </a:p>
        </p:txBody>
      </p:sp>
      <p:sp>
        <p:nvSpPr>
          <p:cNvPr id="766" name="Google Shape;766;p76"/>
          <p:cNvSpPr txBox="1">
            <a:spLocks noGrp="1"/>
          </p:cNvSpPr>
          <p:nvPr>
            <p:ph type="subTitle" idx="4294967295"/>
          </p:nvPr>
        </p:nvSpPr>
        <p:spPr>
          <a:xfrm flipH="1">
            <a:off x="4748741" y="2595425"/>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Pluto</a:t>
            </a:r>
            <a:endParaRPr sz="2400">
              <a:latin typeface="Baskervville"/>
              <a:ea typeface="Baskervville"/>
              <a:cs typeface="Baskervville"/>
              <a:sym typeface="Baskervville"/>
            </a:endParaRPr>
          </a:p>
        </p:txBody>
      </p:sp>
      <p:sp>
        <p:nvSpPr>
          <p:cNvPr id="768" name="Google Shape;768;p76"/>
          <p:cNvSpPr txBox="1">
            <a:spLocks noGrp="1"/>
          </p:cNvSpPr>
          <p:nvPr>
            <p:ph type="subTitle" idx="4294967295"/>
          </p:nvPr>
        </p:nvSpPr>
        <p:spPr>
          <a:xfrm flipH="1">
            <a:off x="4748741" y="1622850"/>
            <a:ext cx="1700700" cy="371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Baskervville"/>
                <a:ea typeface="Baskervville"/>
                <a:cs typeface="Baskervville"/>
                <a:sym typeface="Baskervville"/>
              </a:rPr>
              <a:t>Earth</a:t>
            </a:r>
            <a:endParaRPr sz="2400">
              <a:latin typeface="Baskervville"/>
              <a:ea typeface="Baskervville"/>
              <a:cs typeface="Baskervville"/>
              <a:sym typeface="Baskervvill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78"/>
          <p:cNvSpPr txBox="1">
            <a:spLocks noGrp="1"/>
          </p:cNvSpPr>
          <p:nvPr>
            <p:ph type="title"/>
          </p:nvPr>
        </p:nvSpPr>
        <p:spPr>
          <a:xfrm>
            <a:off x="3069150" y="1034250"/>
            <a:ext cx="3005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789" name="Google Shape;789;p78"/>
          <p:cNvSpPr txBox="1">
            <a:spLocks noGrp="1"/>
          </p:cNvSpPr>
          <p:nvPr>
            <p:ph type="subTitle" idx="1"/>
          </p:nvPr>
        </p:nvSpPr>
        <p:spPr>
          <a:xfrm>
            <a:off x="3069150" y="1606950"/>
            <a:ext cx="3005700" cy="26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night sky after the Moon</a:t>
            </a:r>
            <a:endParaRPr/>
          </a:p>
        </p:txBody>
      </p:sp>
      <p:cxnSp>
        <p:nvCxnSpPr>
          <p:cNvPr id="790" name="Google Shape;790;p78"/>
          <p:cNvCxnSpPr>
            <a:stCxn id="788" idx="1"/>
          </p:cNvCxnSpPr>
          <p:nvPr/>
        </p:nvCxnSpPr>
        <p:spPr>
          <a:xfrm rot="10800000">
            <a:off x="-24750" y="1320600"/>
            <a:ext cx="3093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0"/>
          <p:cNvSpPr txBox="1">
            <a:spLocks noGrp="1"/>
          </p:cNvSpPr>
          <p:nvPr>
            <p:ph type="title"/>
          </p:nvPr>
        </p:nvSpPr>
        <p:spPr>
          <a:xfrm>
            <a:off x="4135975" y="885725"/>
            <a:ext cx="4294800" cy="113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350" name="Google Shape;350;p50"/>
          <p:cNvSpPr txBox="1">
            <a:spLocks noGrp="1"/>
          </p:cNvSpPr>
          <p:nvPr>
            <p:ph type="subTitle" idx="1"/>
          </p:nvPr>
        </p:nvSpPr>
        <p:spPr>
          <a:xfrm>
            <a:off x="4135975" y="2074350"/>
            <a:ext cx="4294800" cy="21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Design a Graph Convolutional Network (GCN)-based framework to generate realistic, kinematically valid human actions from skeleton data by modeling </a:t>
            </a:r>
            <a:r>
              <a:rPr lang="en-US" dirty="0" err="1"/>
              <a:t>spatio</a:t>
            </a:r>
            <a:r>
              <a:rPr lang="en-US" dirty="0"/>
              <a:t>-temporal dependencies, while integrating inverse kinematics to constrain outputs to anatomically feasible motion.</a:t>
            </a:r>
          </a:p>
        </p:txBody>
      </p:sp>
      <p:cxnSp>
        <p:nvCxnSpPr>
          <p:cNvPr id="351" name="Google Shape;351;p50"/>
          <p:cNvCxnSpPr>
            <a:endCxn id="349" idx="1"/>
          </p:cNvCxnSpPr>
          <p:nvPr/>
        </p:nvCxnSpPr>
        <p:spPr>
          <a:xfrm>
            <a:off x="-125" y="1453475"/>
            <a:ext cx="4136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9"/>
          <p:cNvSpPr txBox="1">
            <a:spLocks noGrp="1"/>
          </p:cNvSpPr>
          <p:nvPr>
            <p:ph type="title"/>
          </p:nvPr>
        </p:nvSpPr>
        <p:spPr>
          <a:xfrm>
            <a:off x="1094225" y="539500"/>
            <a:ext cx="5137200" cy="149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796" name="Google Shape;796;p79"/>
          <p:cNvSpPr txBox="1">
            <a:spLocks noGrp="1"/>
          </p:cNvSpPr>
          <p:nvPr>
            <p:ph type="subTitle" idx="1"/>
          </p:nvPr>
        </p:nvSpPr>
        <p:spPr>
          <a:xfrm>
            <a:off x="1094225" y="2035900"/>
            <a:ext cx="5137200" cy="6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Barlow Medium"/>
                <a:ea typeface="Barlow Medium"/>
                <a:cs typeface="Barlow Medium"/>
                <a:sym typeface="Barlow Medium"/>
              </a:rPr>
              <a:t>Do you have any questions?</a:t>
            </a:r>
            <a:endParaRPr sz="2000">
              <a:latin typeface="Barlow Medium"/>
              <a:ea typeface="Barlow Medium"/>
              <a:cs typeface="Barlow Medium"/>
              <a:sym typeface="Barlow Medium"/>
            </a:endParaRPr>
          </a:p>
          <a:p>
            <a:pPr marL="0" lvl="0" indent="0" algn="l" rtl="0">
              <a:spcBef>
                <a:spcPts val="0"/>
              </a:spcBef>
              <a:spcAft>
                <a:spcPts val="0"/>
              </a:spcAft>
              <a:buNone/>
            </a:pPr>
            <a:r>
              <a:rPr lang="en"/>
              <a:t>youremail@freepik.com | +34 654 321 432 | yourwebsite.com</a:t>
            </a:r>
            <a:endParaRPr/>
          </a:p>
        </p:txBody>
      </p:sp>
      <p:sp>
        <p:nvSpPr>
          <p:cNvPr id="797" name="Google Shape;797;p79"/>
          <p:cNvSpPr txBox="1"/>
          <p:nvPr/>
        </p:nvSpPr>
        <p:spPr>
          <a:xfrm>
            <a:off x="1094225" y="40469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a:ea typeface="Barlow"/>
                <a:cs typeface="Barlow"/>
                <a:sym typeface="Barlow"/>
              </a:rPr>
              <a:t>Please keep this slide for attribution</a:t>
            </a:r>
            <a:endParaRPr sz="1200">
              <a:solidFill>
                <a:schemeClr val="dk1"/>
              </a:solidFill>
              <a:latin typeface="Barlow"/>
              <a:ea typeface="Barlow"/>
              <a:cs typeface="Barlow"/>
              <a:sym typeface="Barlow"/>
            </a:endParaRPr>
          </a:p>
        </p:txBody>
      </p:sp>
      <p:grpSp>
        <p:nvGrpSpPr>
          <p:cNvPr id="798" name="Google Shape;798;p79"/>
          <p:cNvGrpSpPr/>
          <p:nvPr/>
        </p:nvGrpSpPr>
        <p:grpSpPr>
          <a:xfrm>
            <a:off x="1195262" y="2943042"/>
            <a:ext cx="438494" cy="438511"/>
            <a:chOff x="266768" y="1721375"/>
            <a:chExt cx="397907" cy="397887"/>
          </a:xfrm>
        </p:grpSpPr>
        <p:sp>
          <p:nvSpPr>
            <p:cNvPr id="799" name="Google Shape;799;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79"/>
          <p:cNvGrpSpPr/>
          <p:nvPr/>
        </p:nvGrpSpPr>
        <p:grpSpPr>
          <a:xfrm>
            <a:off x="2476175" y="2943042"/>
            <a:ext cx="438471" cy="438511"/>
            <a:chOff x="1379798" y="1723250"/>
            <a:chExt cx="397887" cy="397887"/>
          </a:xfrm>
        </p:grpSpPr>
        <p:sp>
          <p:nvSpPr>
            <p:cNvPr id="802" name="Google Shape;802;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79"/>
          <p:cNvGrpSpPr/>
          <p:nvPr/>
        </p:nvGrpSpPr>
        <p:grpSpPr>
          <a:xfrm>
            <a:off x="1835741" y="2943042"/>
            <a:ext cx="438448" cy="438511"/>
            <a:chOff x="864491" y="1723250"/>
            <a:chExt cx="397866" cy="397887"/>
          </a:xfrm>
        </p:grpSpPr>
        <p:sp>
          <p:nvSpPr>
            <p:cNvPr id="807" name="Google Shape;807;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79"/>
          <p:cNvGrpSpPr/>
          <p:nvPr/>
        </p:nvGrpSpPr>
        <p:grpSpPr>
          <a:xfrm>
            <a:off x="3116632" y="2942241"/>
            <a:ext cx="439746" cy="439746"/>
            <a:chOff x="1190625" y="238125"/>
            <a:chExt cx="5235075" cy="5235075"/>
          </a:xfrm>
        </p:grpSpPr>
        <p:sp>
          <p:nvSpPr>
            <p:cNvPr id="811" name="Google Shape;811;p7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3" name="Google Shape;813;p79"/>
          <p:cNvCxnSpPr>
            <a:stCxn id="795" idx="3"/>
          </p:cNvCxnSpPr>
          <p:nvPr/>
        </p:nvCxnSpPr>
        <p:spPr>
          <a:xfrm>
            <a:off x="6231425" y="1287700"/>
            <a:ext cx="2967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135" name="Google Shape;1135;p82"/>
          <p:cNvSpPr txBox="1">
            <a:spLocks noGrp="1"/>
          </p:cNvSpPr>
          <p:nvPr>
            <p:ph type="subTitle" idx="1"/>
          </p:nvPr>
        </p:nvSpPr>
        <p:spPr>
          <a:xfrm>
            <a:off x="4572000" y="1357000"/>
            <a:ext cx="3852000" cy="27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Baskervville"/>
                <a:ea typeface="Baskervville"/>
                <a:cs typeface="Baskervville"/>
                <a:sym typeface="Baskervville"/>
              </a:rPr>
              <a:t>Icons</a:t>
            </a:r>
            <a:endParaRPr sz="2400" dirty="0">
              <a:latin typeface="Baskervville"/>
              <a:ea typeface="Baskervville"/>
              <a:cs typeface="Baskervville"/>
              <a:sym typeface="Baskervville"/>
            </a:endParaRPr>
          </a:p>
          <a:p>
            <a:pPr marL="457200" lvl="0" indent="-317500" algn="l" rtl="0">
              <a:spcBef>
                <a:spcPts val="1000"/>
              </a:spcBef>
              <a:spcAft>
                <a:spcPts val="0"/>
              </a:spcAft>
              <a:buSzPts val="1400"/>
              <a:buChar char="●"/>
            </a:pPr>
            <a:r>
              <a:rPr lang="en" dirty="0">
                <a:solidFill>
                  <a:schemeClr val="hlink"/>
                </a:solidFill>
                <a:uFill>
                  <a:noFill/>
                </a:uFill>
                <a:hlinkClick r:id="rId3"/>
              </a:rPr>
              <a:t>Icon Pack: Medieval | Filled</a:t>
            </a:r>
            <a:endParaRPr dirty="0"/>
          </a:p>
          <a:p>
            <a:pPr marL="0" lvl="0" indent="0" algn="l" rtl="0">
              <a:spcBef>
                <a:spcPts val="1000"/>
              </a:spcBef>
              <a:spcAft>
                <a:spcPts val="0"/>
              </a:spcAft>
              <a:buNone/>
            </a:pPr>
            <a:r>
              <a:rPr lang="en" sz="2400" dirty="0">
                <a:latin typeface="Baskervville"/>
                <a:ea typeface="Baskervville"/>
                <a:cs typeface="Baskervville"/>
                <a:sym typeface="Baskervville"/>
              </a:rPr>
              <a:t>Vectors</a:t>
            </a:r>
            <a:endParaRPr sz="2400" dirty="0">
              <a:latin typeface="Baskervville"/>
              <a:ea typeface="Baskervville"/>
              <a:cs typeface="Baskervville"/>
              <a:sym typeface="Baskervville"/>
            </a:endParaRPr>
          </a:p>
          <a:p>
            <a:pPr marL="457200" lvl="0" indent="-317500" algn="l" rtl="0">
              <a:spcBef>
                <a:spcPts val="1000"/>
              </a:spcBef>
              <a:spcAft>
                <a:spcPts val="0"/>
              </a:spcAft>
              <a:buSzPts val="1400"/>
              <a:buChar char="●"/>
            </a:pPr>
            <a:r>
              <a:rPr lang="en" dirty="0">
                <a:uFill>
                  <a:noFill/>
                </a:uFill>
                <a:hlinkClick r:id="rId4"/>
              </a:rPr>
              <a:t>Music album release youtube cover</a:t>
            </a:r>
            <a:endParaRPr dirty="0"/>
          </a:p>
        </p:txBody>
      </p:sp>
      <p:sp>
        <p:nvSpPr>
          <p:cNvPr id="1136" name="Google Shape;1136;p82"/>
          <p:cNvSpPr txBox="1">
            <a:spLocks noGrp="1"/>
          </p:cNvSpPr>
          <p:nvPr>
            <p:ph type="subTitle" idx="2"/>
          </p:nvPr>
        </p:nvSpPr>
        <p:spPr>
          <a:xfrm>
            <a:off x="720000" y="1357000"/>
            <a:ext cx="3852000" cy="27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Did you like the resources on this template? Get them for free at our other websites:</a:t>
            </a:r>
            <a:endParaRPr dirty="0"/>
          </a:p>
          <a:p>
            <a:pPr marL="0" lvl="0" indent="0" algn="l" rtl="0">
              <a:spcBef>
                <a:spcPts val="1000"/>
              </a:spcBef>
              <a:spcAft>
                <a:spcPts val="0"/>
              </a:spcAft>
              <a:buNone/>
            </a:pPr>
            <a:r>
              <a:rPr lang="en" sz="2400" dirty="0">
                <a:latin typeface="Baskervville"/>
                <a:ea typeface="Baskervville"/>
                <a:cs typeface="Baskervville"/>
                <a:sym typeface="Baskervville"/>
              </a:rPr>
              <a:t>Photos</a:t>
            </a:r>
            <a:endParaRPr sz="2400" dirty="0">
              <a:latin typeface="Baskervville"/>
              <a:ea typeface="Baskervville"/>
              <a:cs typeface="Baskervville"/>
              <a:sym typeface="Baskervville"/>
            </a:endParaRPr>
          </a:p>
          <a:p>
            <a:pPr marL="457200" lvl="0" indent="-317500" algn="l" rtl="0">
              <a:spcBef>
                <a:spcPts val="1000"/>
              </a:spcBef>
              <a:spcAft>
                <a:spcPts val="0"/>
              </a:spcAft>
              <a:buClr>
                <a:schemeClr val="dk1"/>
              </a:buClr>
              <a:buSzPts val="1400"/>
              <a:buChar char="●"/>
            </a:pPr>
            <a:r>
              <a:rPr lang="en" dirty="0">
                <a:uFill>
                  <a:noFill/>
                </a:uFill>
                <a:hlinkClick r:id="rId5"/>
              </a:rPr>
              <a:t>Flat lay rat figurines turquoise velvet</a:t>
            </a:r>
            <a:endParaRPr dirty="0"/>
          </a:p>
          <a:p>
            <a:pPr marL="457200" lvl="0" indent="-317500" algn="l" rtl="0">
              <a:spcBef>
                <a:spcPts val="0"/>
              </a:spcBef>
              <a:spcAft>
                <a:spcPts val="0"/>
              </a:spcAft>
              <a:buClr>
                <a:schemeClr val="dk1"/>
              </a:buClr>
              <a:buSzPts val="1400"/>
              <a:buChar char="●"/>
            </a:pPr>
            <a:r>
              <a:rPr lang="en" dirty="0">
                <a:uFill>
                  <a:noFill/>
                </a:uFill>
                <a:hlinkClick r:id="rId6"/>
              </a:rPr>
              <a:t>Side view man wearing protective equipment</a:t>
            </a:r>
            <a:endParaRPr dirty="0"/>
          </a:p>
          <a:p>
            <a:pPr marL="457200" lvl="0" indent="-317500" algn="l" rtl="0">
              <a:spcBef>
                <a:spcPts val="0"/>
              </a:spcBef>
              <a:spcAft>
                <a:spcPts val="0"/>
              </a:spcAft>
              <a:buClr>
                <a:schemeClr val="dk1"/>
              </a:buClr>
              <a:buSzPts val="1400"/>
              <a:buChar char="●"/>
            </a:pPr>
            <a:r>
              <a:rPr lang="en" dirty="0">
                <a:uFill>
                  <a:noFill/>
                </a:uFill>
                <a:hlinkClick r:id="rId7"/>
              </a:rPr>
              <a:t>Front view smiley doctor with lab coat</a:t>
            </a:r>
            <a:endParaRPr dirty="0"/>
          </a:p>
          <a:p>
            <a:pPr marL="457200" lvl="0" indent="-317500" algn="l" rtl="0">
              <a:spcBef>
                <a:spcPts val="0"/>
              </a:spcBef>
              <a:spcAft>
                <a:spcPts val="0"/>
              </a:spcAft>
              <a:buClr>
                <a:schemeClr val="dk1"/>
              </a:buClr>
              <a:buSzPts val="1400"/>
              <a:buChar char="●"/>
            </a:pPr>
            <a:r>
              <a:rPr lang="en" dirty="0">
                <a:uFill>
                  <a:noFill/>
                </a:uFill>
                <a:hlinkClick r:id="rId8"/>
              </a:rPr>
              <a:t>Doctor wearing white coat medium shot</a:t>
            </a:r>
            <a:endParaRPr dirty="0"/>
          </a:p>
          <a:p>
            <a:pPr marL="457200" lvl="0" indent="-317500" algn="l" rtl="0">
              <a:spcBef>
                <a:spcPts val="0"/>
              </a:spcBef>
              <a:spcAft>
                <a:spcPts val="0"/>
              </a:spcAft>
              <a:buClr>
                <a:schemeClr val="dk1"/>
              </a:buClr>
              <a:buSzPts val="1400"/>
              <a:buChar char="●"/>
            </a:pPr>
            <a:r>
              <a:rPr lang="en" dirty="0">
                <a:uFill>
                  <a:noFill/>
                </a:uFill>
                <a:hlinkClick r:id="rId9"/>
              </a:rPr>
              <a:t>Medium shot doctor wearing medical gown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Motivation</a:t>
            </a:r>
          </a:p>
        </p:txBody>
      </p:sp>
      <p:sp>
        <p:nvSpPr>
          <p:cNvPr id="357" name="Google Shape;357;p51"/>
          <p:cNvSpPr txBox="1">
            <a:spLocks noGrp="1"/>
          </p:cNvSpPr>
          <p:nvPr>
            <p:ph type="subTitle" idx="1"/>
          </p:nvPr>
        </p:nvSpPr>
        <p:spPr>
          <a:xfrm>
            <a:off x="4911726" y="1308734"/>
            <a:ext cx="3825867" cy="3160800"/>
          </a:xfrm>
          <a:prstGeom prst="rect">
            <a:avLst/>
          </a:prstGeom>
        </p:spPr>
        <p:txBody>
          <a:bodyPr spcFirstLastPara="1" wrap="square" lIns="91425" tIns="91425" rIns="91425" bIns="91425" anchor="t" anchorCtr="0">
            <a:normAutofit fontScale="92500" lnSpcReduction="20000"/>
          </a:bodyPr>
          <a:lstStyle/>
          <a:p>
            <a:pPr marL="285750" lvl="0" indent="-285750" algn="l" rtl="0">
              <a:spcBef>
                <a:spcPts val="0"/>
              </a:spcBef>
              <a:spcAft>
                <a:spcPts val="0"/>
              </a:spcAft>
              <a:buFont typeface="Arial" panose="020B0604020202020204" pitchFamily="34" charset="0"/>
              <a:buChar char="•"/>
            </a:pPr>
            <a:r>
              <a:rPr lang="en-US" b="1" dirty="0"/>
              <a:t>Utility of Skeleton-Based Data: </a:t>
            </a:r>
            <a:r>
              <a:rPr lang="en-US" dirty="0"/>
              <a:t>Skeletons provide compact, structured representations of human motion. GCNs capture spatial dependencies between joints, making them suitable for generating animations, character rigs, or motion transfer systems.</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b="1" dirty="0"/>
              <a:t>Inverse Kinematics (IK) for Output Correction: </a:t>
            </a:r>
            <a:r>
              <a:rPr lang="en-US" dirty="0"/>
              <a:t>Integrating IK allows post-hoc adjustments to generated poses, ensuring anatomical plausibility. During training, IK acts as a constraint, clamping the output space to physically valid motions, stabilizing training and improving usability.</a:t>
            </a:r>
          </a:p>
        </p:txBody>
      </p:sp>
      <p:sp>
        <p:nvSpPr>
          <p:cNvPr id="358" name="Google Shape;358;p51"/>
          <p:cNvSpPr txBox="1">
            <a:spLocks noGrp="1"/>
          </p:cNvSpPr>
          <p:nvPr>
            <p:ph type="subTitle" idx="2"/>
          </p:nvPr>
        </p:nvSpPr>
        <p:spPr>
          <a:xfrm>
            <a:off x="406401" y="1308729"/>
            <a:ext cx="3824074" cy="3160800"/>
          </a:xfrm>
          <a:prstGeom prst="rect">
            <a:avLst/>
          </a:prstGeom>
        </p:spPr>
        <p:txBody>
          <a:bodyPr spcFirstLastPara="1" wrap="square" lIns="91425" tIns="91425" rIns="91425" bIns="91425" anchor="t" anchorCtr="0">
            <a:normAutofit fontScale="92500" lnSpcReduction="20000"/>
          </a:bodyPr>
          <a:lstStyle/>
          <a:p>
            <a:pPr marL="285750" lvl="0" indent="-285750" algn="l" rtl="0">
              <a:spcBef>
                <a:spcPts val="0"/>
              </a:spcBef>
              <a:spcAft>
                <a:spcPts val="0"/>
              </a:spcAft>
              <a:buFont typeface="Arial" panose="020B0604020202020204" pitchFamily="34" charset="0"/>
              <a:buChar char="•"/>
            </a:pPr>
            <a:r>
              <a:rPr lang="en-US" b="1" dirty="0"/>
              <a:t>Generation as a Current Trend: </a:t>
            </a:r>
            <a:r>
              <a:rPr lang="en-US" dirty="0"/>
              <a:t>Generative models (e.g., GANs, VAEs) are pivotal in AI research, but skeleton-based action generation remains underexplored. GCNs align with the graph structure of skeletons, enabling efficient modeling of joint relationships, making them ideal for motion synthesis.</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b="1" dirty="0"/>
              <a:t>Speed and Efficiency of GCNs: </a:t>
            </a:r>
            <a:r>
              <a:rPr lang="en-US" dirty="0"/>
              <a:t>Unlike pixel-based models (e.g., CNNs), GCNs directly process skeletal graphs, avoiding computational overhead from flattening graph data. This efficiency is critical for real-time applications like animation and gaming.</a:t>
            </a:r>
          </a:p>
        </p:txBody>
      </p:sp>
      <p:cxnSp>
        <p:nvCxnSpPr>
          <p:cNvPr id="359" name="Google Shape;359;p51"/>
          <p:cNvCxnSpPr/>
          <p:nvPr/>
        </p:nvCxnSpPr>
        <p:spPr>
          <a:xfrm>
            <a:off x="4572000" y="1252900"/>
            <a:ext cx="0" cy="3338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643029" y="0"/>
            <a:ext cx="7704000" cy="4721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Literature survey</a:t>
            </a:r>
          </a:p>
        </p:txBody>
      </p:sp>
      <p:graphicFrame>
        <p:nvGraphicFramePr>
          <p:cNvPr id="305" name="Google Shape;305;p46"/>
          <p:cNvGraphicFramePr/>
          <p:nvPr>
            <p:extLst>
              <p:ext uri="{D42A27DB-BD31-4B8C-83A1-F6EECF244321}">
                <p14:modId xmlns:p14="http://schemas.microsoft.com/office/powerpoint/2010/main" val="2585001353"/>
              </p:ext>
            </p:extLst>
          </p:nvPr>
        </p:nvGraphicFramePr>
        <p:xfrm>
          <a:off x="254000" y="722640"/>
          <a:ext cx="8636000" cy="4267090"/>
        </p:xfrm>
        <a:graphic>
          <a:graphicData uri="http://schemas.openxmlformats.org/drawingml/2006/table">
            <a:tbl>
              <a:tblPr>
                <a:noFill/>
                <a:tableStyleId>{4D7A009A-3F8C-4F84-8700-6069067AD273}</a:tableStyleId>
              </a:tblPr>
              <a:tblGrid>
                <a:gridCol w="1071518">
                  <a:extLst>
                    <a:ext uri="{9D8B030D-6E8A-4147-A177-3AD203B41FA5}">
                      <a16:colId xmlns:a16="http://schemas.microsoft.com/office/drawing/2014/main" val="20000"/>
                    </a:ext>
                  </a:extLst>
                </a:gridCol>
                <a:gridCol w="3931296">
                  <a:extLst>
                    <a:ext uri="{9D8B030D-6E8A-4147-A177-3AD203B41FA5}">
                      <a16:colId xmlns:a16="http://schemas.microsoft.com/office/drawing/2014/main" val="20001"/>
                    </a:ext>
                  </a:extLst>
                </a:gridCol>
                <a:gridCol w="3633186">
                  <a:extLst>
                    <a:ext uri="{9D8B030D-6E8A-4147-A177-3AD203B41FA5}">
                      <a16:colId xmlns:a16="http://schemas.microsoft.com/office/drawing/2014/main" val="12568517"/>
                    </a:ext>
                  </a:extLst>
                </a:gridCol>
              </a:tblGrid>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Authors</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gridSpan="2">
                  <a:txBody>
                    <a:bodyPr/>
                    <a:lstStyle/>
                    <a:p>
                      <a:pPr marL="0" lvl="0" indent="0" algn="l" rtl="0">
                        <a:spcBef>
                          <a:spcPts val="0"/>
                        </a:spcBef>
                        <a:spcAft>
                          <a:spcPts val="1600"/>
                        </a:spcAft>
                        <a:buNone/>
                      </a:pPr>
                      <a:r>
                        <a:rPr lang="en-US" sz="1000" dirty="0" err="1">
                          <a:solidFill>
                            <a:schemeClr val="dk1"/>
                          </a:solidFill>
                          <a:latin typeface="Barlow"/>
                          <a:ea typeface="Barlow"/>
                          <a:cs typeface="Barlow"/>
                          <a:sym typeface="Barlow"/>
                        </a:rPr>
                        <a:t>Sijie</a:t>
                      </a:r>
                      <a:r>
                        <a:rPr lang="en-US" sz="1000" dirty="0">
                          <a:solidFill>
                            <a:schemeClr val="dk1"/>
                          </a:solidFill>
                          <a:latin typeface="Barlow"/>
                          <a:ea typeface="Barlow"/>
                          <a:cs typeface="Barlow"/>
                          <a:sym typeface="Barlow"/>
                        </a:rPr>
                        <a:t> Yan*, </a:t>
                      </a:r>
                      <a:r>
                        <a:rPr lang="en-US" sz="1000" dirty="0" err="1">
                          <a:solidFill>
                            <a:schemeClr val="dk1"/>
                          </a:solidFill>
                          <a:latin typeface="Barlow"/>
                          <a:ea typeface="Barlow"/>
                          <a:cs typeface="Barlow"/>
                          <a:sym typeface="Barlow"/>
                        </a:rPr>
                        <a:t>Zhizhong</a:t>
                      </a:r>
                      <a:r>
                        <a:rPr lang="en-US" sz="1000" dirty="0">
                          <a:solidFill>
                            <a:schemeClr val="dk1"/>
                          </a:solidFill>
                          <a:latin typeface="Barlow"/>
                          <a:ea typeface="Barlow"/>
                          <a:cs typeface="Barlow"/>
                          <a:sym typeface="Barlow"/>
                        </a:rPr>
                        <a:t> Li*, Yuanjun Xiong, </a:t>
                      </a:r>
                      <a:r>
                        <a:rPr lang="en-US" sz="1000" dirty="0" err="1">
                          <a:solidFill>
                            <a:schemeClr val="dk1"/>
                          </a:solidFill>
                          <a:latin typeface="Barlow"/>
                          <a:ea typeface="Barlow"/>
                          <a:cs typeface="Barlow"/>
                          <a:sym typeface="Barlow"/>
                        </a:rPr>
                        <a:t>Huahan</a:t>
                      </a:r>
                      <a:r>
                        <a:rPr lang="en-US" sz="1000" dirty="0">
                          <a:solidFill>
                            <a:schemeClr val="dk1"/>
                          </a:solidFill>
                          <a:latin typeface="Barlow"/>
                          <a:ea typeface="Barlow"/>
                          <a:cs typeface="Barlow"/>
                          <a:sym typeface="Barlow"/>
                        </a:rPr>
                        <a:t> Yan, Dahua Lin</a:t>
                      </a:r>
                      <a:endParaRPr sz="1000"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Datasets</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gridSpan="2">
                  <a:txBody>
                    <a:bodyPr/>
                    <a:lstStyle/>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NTU-RGB+D </a:t>
                      </a:r>
                      <a:r>
                        <a:rPr lang="en-US" sz="1000" dirty="0">
                          <a:solidFill>
                            <a:schemeClr val="dk1"/>
                          </a:solidFill>
                          <a:latin typeface="Barlow"/>
                          <a:ea typeface="Barlow"/>
                          <a:cs typeface="Barlow"/>
                          <a:sym typeface="Wingdings" panose="05000000000000000000" pitchFamily="2" charset="2"/>
                        </a:rPr>
                        <a:t></a:t>
                      </a:r>
                      <a:r>
                        <a:rPr lang="en-US" sz="1000" dirty="0">
                          <a:solidFill>
                            <a:schemeClr val="dk1"/>
                          </a:solidFill>
                          <a:latin typeface="Barlow"/>
                          <a:ea typeface="Barlow"/>
                          <a:cs typeface="Barlow"/>
                          <a:sym typeface="Barlow"/>
                        </a:rPr>
                        <a:t> A real-world action dataset with 56,000 short clips from 60 action categories. (25 joints)</a:t>
                      </a:r>
                    </a:p>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err="1">
                          <a:solidFill>
                            <a:schemeClr val="dk1"/>
                          </a:solidFill>
                          <a:latin typeface="Barlow"/>
                          <a:ea typeface="Barlow"/>
                          <a:cs typeface="Barlow"/>
                          <a:sym typeface="Barlow"/>
                        </a:rPr>
                        <a:t>MikuDance</a:t>
                      </a:r>
                      <a:r>
                        <a:rPr lang="en-US" sz="1000" dirty="0">
                          <a:solidFill>
                            <a:schemeClr val="dk1"/>
                          </a:solidFill>
                          <a:latin typeface="Barlow"/>
                          <a:ea typeface="Barlow"/>
                          <a:cs typeface="Barlow"/>
                          <a:sym typeface="Barlow"/>
                        </a:rPr>
                        <a:t> </a:t>
                      </a:r>
                      <a:r>
                        <a:rPr lang="en-US" sz="1000" dirty="0">
                          <a:solidFill>
                            <a:schemeClr val="dk1"/>
                          </a:solidFill>
                          <a:latin typeface="Barlow"/>
                          <a:ea typeface="Barlow"/>
                          <a:cs typeface="Barlow"/>
                          <a:sym typeface="Wingdings" panose="05000000000000000000" pitchFamily="2" charset="2"/>
                        </a:rPr>
                        <a:t> A novel dataset collected by the authors, featuring 10 hours of high-quality dancing sequences. (46 joints)</a:t>
                      </a:r>
                      <a:endParaRPr sz="1000"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Methodology</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gridSpan="2">
                  <a:txBody>
                    <a:bodyPr/>
                    <a:lstStyle/>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Conv. Seq. Gen. Net. (CSGN) </a:t>
                      </a:r>
                      <a:r>
                        <a:rPr lang="en-US" sz="1000" dirty="0">
                          <a:solidFill>
                            <a:schemeClr val="dk1"/>
                          </a:solidFill>
                          <a:latin typeface="Barlow"/>
                          <a:ea typeface="Barlow"/>
                          <a:cs typeface="Barlow"/>
                          <a:sym typeface="Wingdings" panose="05000000000000000000" pitchFamily="2" charset="2"/>
                        </a:rPr>
                        <a:t> </a:t>
                      </a:r>
                      <a:r>
                        <a:rPr lang="en-US" sz="1000" dirty="0">
                          <a:solidFill>
                            <a:schemeClr val="dk1"/>
                          </a:solidFill>
                          <a:latin typeface="Barlow"/>
                          <a:ea typeface="Barlow"/>
                          <a:cs typeface="Barlow"/>
                          <a:sym typeface="Barlow"/>
                        </a:rPr>
                        <a:t>Uses a Gaussian Process (GP) with RBF kernel to sample latent vectors, Spatial-Temporal Graph Convolutions, Graph Pyramid Operations like </a:t>
                      </a:r>
                      <a:r>
                        <a:rPr lang="en-US" sz="1000" dirty="0" err="1">
                          <a:solidFill>
                            <a:schemeClr val="dk1"/>
                          </a:solidFill>
                          <a:latin typeface="Barlow"/>
                          <a:ea typeface="Barlow"/>
                          <a:cs typeface="Barlow"/>
                          <a:sym typeface="Barlow"/>
                        </a:rPr>
                        <a:t>Upsampling</a:t>
                      </a:r>
                      <a:r>
                        <a:rPr lang="en-US" sz="1000" dirty="0">
                          <a:solidFill>
                            <a:schemeClr val="dk1"/>
                          </a:solidFill>
                          <a:latin typeface="Barlow"/>
                          <a:ea typeface="Barlow"/>
                          <a:cs typeface="Barlow"/>
                          <a:sym typeface="Barlow"/>
                        </a:rPr>
                        <a:t> &amp; Spatially-Varying Convolutions, Adversarial Training using WGAN-GP</a:t>
                      </a:r>
                      <a:r>
                        <a:rPr lang="en-US" sz="1000" baseline="30000" dirty="0">
                          <a:solidFill>
                            <a:schemeClr val="dk1"/>
                          </a:solidFill>
                          <a:latin typeface="Barlow"/>
                          <a:ea typeface="Barlow"/>
                          <a:cs typeface="Barlow"/>
                          <a:sym typeface="Barlow"/>
                        </a:rPr>
                        <a:t>[1]</a:t>
                      </a:r>
                      <a:r>
                        <a:rPr lang="en-US" sz="1000" dirty="0">
                          <a:solidFill>
                            <a:schemeClr val="dk1"/>
                          </a:solidFill>
                          <a:latin typeface="Barlow"/>
                          <a:ea typeface="Barlow"/>
                          <a:cs typeface="Barlow"/>
                          <a:sym typeface="Barlow"/>
                        </a:rPr>
                        <a:t>.</a:t>
                      </a:r>
                    </a:p>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Bidirectional Transformation </a:t>
                      </a:r>
                      <a:r>
                        <a:rPr lang="en-US" sz="1000" dirty="0">
                          <a:solidFill>
                            <a:schemeClr val="dk1"/>
                          </a:solidFill>
                          <a:latin typeface="Barlow"/>
                          <a:ea typeface="Barlow"/>
                          <a:cs typeface="Barlow"/>
                          <a:sym typeface="Wingdings" panose="05000000000000000000" pitchFamily="2" charset="2"/>
                        </a:rPr>
                        <a:t> </a:t>
                      </a:r>
                      <a:r>
                        <a:rPr lang="en-US" sz="1000" dirty="0">
                          <a:solidFill>
                            <a:schemeClr val="dk1"/>
                          </a:solidFill>
                          <a:latin typeface="Barlow"/>
                          <a:ea typeface="Barlow"/>
                          <a:cs typeface="Barlow"/>
                          <a:sym typeface="Barlow"/>
                        </a:rPr>
                        <a:t>maps observed sequences back to latent vectors, enabling conditional generation</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286225">
                <a:tc gridSpan="2">
                  <a:txBody>
                    <a:bodyPr/>
                    <a:lstStyle/>
                    <a:p>
                      <a:pPr marL="0" lvl="0" indent="0" algn="l" rtl="0">
                        <a:spcBef>
                          <a:spcPts val="0"/>
                        </a:spcBef>
                        <a:spcAft>
                          <a:spcPts val="0"/>
                        </a:spcAft>
                        <a:buNone/>
                      </a:pPr>
                      <a:r>
                        <a:rPr lang="en-US" sz="1100" b="1" dirty="0">
                          <a:solidFill>
                            <a:schemeClr val="dk1"/>
                          </a:solidFill>
                          <a:latin typeface="Barlow"/>
                          <a:ea typeface="Barlow"/>
                          <a:cs typeface="Barlow"/>
                          <a:sym typeface="Barlow"/>
                        </a:rPr>
                        <a:t>Findings</a:t>
                      </a:r>
                    </a:p>
                    <a:p>
                      <a:pPr marL="0" lvl="0" indent="0" algn="l" rtl="0">
                        <a:spcBef>
                          <a:spcPts val="0"/>
                        </a:spcBef>
                        <a:spcAft>
                          <a:spcPts val="0"/>
                        </a:spcAft>
                        <a:buNone/>
                      </a:pPr>
                      <a:endParaRPr lang="en-US" sz="500" b="1" dirty="0">
                        <a:solidFill>
                          <a:schemeClr val="dk1"/>
                        </a:solidFill>
                        <a:latin typeface="Barlow"/>
                        <a:ea typeface="Barlow"/>
                        <a:cs typeface="Barlow"/>
                        <a:sym typeface="Barlow"/>
                      </a:endParaRPr>
                    </a:p>
                    <a:p>
                      <a:pPr marL="0" lvl="0" indent="0" algn="l" rtl="0">
                        <a:spcBef>
                          <a:spcPts val="0"/>
                        </a:spcBef>
                        <a:spcAft>
                          <a:spcPts val="0"/>
                        </a:spcAft>
                        <a:buClr>
                          <a:schemeClr val="tx1"/>
                        </a:buClr>
                        <a:buFont typeface="Arial" panose="020B0604020202020204" pitchFamily="34" charset="0"/>
                        <a:buNone/>
                      </a:pPr>
                      <a:r>
                        <a:rPr lang="en-US" sz="1000" b="0" dirty="0">
                          <a:solidFill>
                            <a:schemeClr val="dk1"/>
                          </a:solidFill>
                          <a:latin typeface="Barlow"/>
                          <a:sym typeface="Barlow"/>
                        </a:rPr>
                        <a:t>Quantitative Results: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NTU-RGB+D: outperforms autoregressive (ERD, </a:t>
                      </a:r>
                      <a:r>
                        <a:rPr lang="en-US" sz="1000" b="0" dirty="0" err="1">
                          <a:solidFill>
                            <a:schemeClr val="dk1"/>
                          </a:solidFill>
                          <a:latin typeface="Barlow"/>
                          <a:sym typeface="Barlow"/>
                        </a:rPr>
                        <a:t>acLSTM</a:t>
                      </a:r>
                      <a:r>
                        <a:rPr lang="en-US" sz="1000" b="0" dirty="0">
                          <a:solidFill>
                            <a:schemeClr val="dk1"/>
                          </a:solidFill>
                          <a:latin typeface="Barlow"/>
                          <a:sym typeface="Barlow"/>
                        </a:rPr>
                        <a:t>) and GAN-based (HP-GAN) baselines.</a:t>
                      </a:r>
                    </a:p>
                    <a:p>
                      <a:pPr marL="171450" lvl="0" indent="-171450" algn="l" rtl="0">
                        <a:spcBef>
                          <a:spcPts val="0"/>
                        </a:spcBef>
                        <a:spcAft>
                          <a:spcPts val="0"/>
                        </a:spcAft>
                        <a:buClr>
                          <a:schemeClr val="tx1"/>
                        </a:buClr>
                        <a:buFont typeface="Arial" panose="020B0604020202020204" pitchFamily="34" charset="0"/>
                        <a:buChar char="•"/>
                      </a:pPr>
                      <a:r>
                        <a:rPr lang="en-US" sz="1000" b="0" dirty="0" err="1">
                          <a:solidFill>
                            <a:schemeClr val="dk1"/>
                          </a:solidFill>
                          <a:latin typeface="Barlow"/>
                          <a:sym typeface="Barlow"/>
                        </a:rPr>
                        <a:t>MikuDance</a:t>
                      </a:r>
                      <a:r>
                        <a:rPr lang="en-US" sz="1000" b="0" dirty="0">
                          <a:solidFill>
                            <a:schemeClr val="dk1"/>
                          </a:solidFill>
                          <a:latin typeface="Barlow"/>
                          <a:sym typeface="Barlow"/>
                        </a:rPr>
                        <a:t>: achieves robustness for long sequences.</a:t>
                      </a:r>
                    </a:p>
                    <a:p>
                      <a:pPr marL="0" lvl="0" indent="0" algn="l" rtl="0">
                        <a:spcBef>
                          <a:spcPts val="0"/>
                        </a:spcBef>
                        <a:spcAft>
                          <a:spcPts val="0"/>
                        </a:spcAft>
                        <a:buNone/>
                      </a:pPr>
                      <a:endParaRPr lang="en-US" sz="500" b="0" dirty="0">
                        <a:solidFill>
                          <a:schemeClr val="dk1"/>
                        </a:solidFill>
                        <a:latin typeface="Barlow"/>
                        <a:sym typeface="Barlow"/>
                      </a:endParaRPr>
                    </a:p>
                    <a:p>
                      <a:pPr marL="0" lvl="0" indent="0" algn="l" rtl="0">
                        <a:spcBef>
                          <a:spcPts val="0"/>
                        </a:spcBef>
                        <a:spcAft>
                          <a:spcPts val="0"/>
                        </a:spcAft>
                        <a:buNone/>
                      </a:pPr>
                      <a:r>
                        <a:rPr lang="en-US" sz="1000" b="0" dirty="0">
                          <a:solidFill>
                            <a:schemeClr val="dk1"/>
                          </a:solidFill>
                          <a:latin typeface="Barlow"/>
                          <a:sym typeface="Barlow"/>
                        </a:rPr>
                        <a:t>Ablation Studies</a:t>
                      </a:r>
                      <a:r>
                        <a:rPr lang="en-US" sz="1000" b="0" baseline="30000" dirty="0">
                          <a:solidFill>
                            <a:schemeClr val="dk1"/>
                          </a:solidFill>
                          <a:latin typeface="Barlow"/>
                          <a:sym typeface="Barlow"/>
                        </a:rPr>
                        <a:t>[2]</a:t>
                      </a:r>
                      <a:r>
                        <a:rPr lang="en-US" sz="1000" b="0" dirty="0">
                          <a:solidFill>
                            <a:schemeClr val="dk1"/>
                          </a:solidFill>
                          <a:latin typeface="Barlow"/>
                          <a:sym typeface="Barlow"/>
                        </a:rPr>
                        <a:t>:</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Gaussian Process: Using a spectrum of length scales (</a:t>
                      </a:r>
                      <a:r>
                        <a:rPr lang="el-GR" sz="1000" b="0" dirty="0">
                          <a:solidFill>
                            <a:schemeClr val="dk1"/>
                          </a:solidFill>
                          <a:latin typeface="Barlow"/>
                          <a:sym typeface="Barlow"/>
                        </a:rPr>
                        <a:t>σ</a:t>
                      </a:r>
                      <a:r>
                        <a:rPr lang="en-US" sz="1000" b="0" dirty="0">
                          <a:solidFill>
                            <a:schemeClr val="dk1"/>
                          </a:solidFill>
                          <a:latin typeface="Barlow"/>
                          <a:sym typeface="Barlow"/>
                        </a:rPr>
                        <a:t>ᵢ = 0–100) improved generation quality over fixed scales.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Graph Operations: Gradual </a:t>
                      </a:r>
                      <a:r>
                        <a:rPr lang="en-US" sz="1000" b="0" dirty="0" err="1">
                          <a:solidFill>
                            <a:schemeClr val="dk1"/>
                          </a:solidFill>
                          <a:latin typeface="Barlow"/>
                          <a:sym typeface="Barlow"/>
                        </a:rPr>
                        <a:t>upsampling</a:t>
                      </a:r>
                      <a:r>
                        <a:rPr lang="en-US" sz="1000" b="0" dirty="0">
                          <a:solidFill>
                            <a:schemeClr val="dk1"/>
                          </a:solidFill>
                          <a:latin typeface="Barlow"/>
                          <a:sym typeface="Barlow"/>
                        </a:rPr>
                        <a:t> and spatially-varying convolutions reduced FID</a:t>
                      </a:r>
                      <a:r>
                        <a:rPr lang="en-US" sz="1000" b="0" baseline="30000" dirty="0">
                          <a:solidFill>
                            <a:schemeClr val="dk1"/>
                          </a:solidFill>
                          <a:latin typeface="Barlow"/>
                          <a:sym typeface="Barlow"/>
                        </a:rPr>
                        <a:t>[3]</a:t>
                      </a:r>
                      <a:r>
                        <a:rPr lang="en-US" sz="1000" b="0" dirty="0">
                          <a:solidFill>
                            <a:schemeClr val="dk1"/>
                          </a:solidFill>
                          <a:latin typeface="Barlow"/>
                          <a:sym typeface="Barlow"/>
                        </a:rPr>
                        <a:t> by ~50% compared to temporal-only models.</a:t>
                      </a:r>
                    </a:p>
                    <a:p>
                      <a:pPr marL="0" lvl="0" indent="0" algn="l" rtl="0">
                        <a:spcBef>
                          <a:spcPts val="0"/>
                        </a:spcBef>
                        <a:spcAft>
                          <a:spcPts val="0"/>
                        </a:spcAft>
                        <a:buNone/>
                      </a:pPr>
                      <a:endParaRPr lang="en-US" sz="500" b="0" dirty="0">
                        <a:solidFill>
                          <a:schemeClr val="dk1"/>
                        </a:solidFill>
                        <a:latin typeface="Barlow"/>
                        <a:sym typeface="Barlow"/>
                      </a:endParaRPr>
                    </a:p>
                    <a:p>
                      <a:pPr marL="0" lvl="0" indent="0" algn="l" rtl="0">
                        <a:spcBef>
                          <a:spcPts val="0"/>
                        </a:spcBef>
                        <a:spcAft>
                          <a:spcPts val="0"/>
                        </a:spcAft>
                        <a:buNone/>
                      </a:pPr>
                      <a:r>
                        <a:rPr lang="en-US" sz="1000" b="0" dirty="0">
                          <a:solidFill>
                            <a:schemeClr val="dk1"/>
                          </a:solidFill>
                          <a:latin typeface="Barlow"/>
                          <a:sym typeface="Barlow"/>
                        </a:rPr>
                        <a:t>Qualitative Results: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Generated sequences showed short-term smoothness and long-term diversity (e.g., 60sec dances).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Failure cases included occasional unnatural poses (e.g., twisted bodies, limb intersections).</a:t>
                      </a:r>
                      <a:endParaRPr sz="1000" b="0" dirty="0">
                        <a:solidFill>
                          <a:schemeClr val="dk1"/>
                        </a:solidFill>
                        <a:latin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hMerge="1">
                  <a:txBody>
                    <a:bodyPr/>
                    <a:lstStyle/>
                    <a:p>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900"/>
                        </a:spcAft>
                        <a:buNone/>
                      </a:pPr>
                      <a:r>
                        <a:rPr lang="en-US" sz="1000" b="1" dirty="0">
                          <a:solidFill>
                            <a:schemeClr val="dk1"/>
                          </a:solidFill>
                          <a:latin typeface="Barlow"/>
                          <a:sym typeface="Barlow"/>
                        </a:rPr>
                        <a:t>Improvements Done:</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Introduced CSGN, a non-autoregressive framework for long-sequence generation.</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Proposed graph pyramid operations for multi-resolution spatial-temporal modeling.</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Released the </a:t>
                      </a:r>
                      <a:r>
                        <a:rPr lang="en-US" sz="1000" b="0" dirty="0" err="1">
                          <a:solidFill>
                            <a:schemeClr val="dk1"/>
                          </a:solidFill>
                          <a:latin typeface="Barlow"/>
                          <a:sym typeface="Barlow"/>
                        </a:rPr>
                        <a:t>MikuDance</a:t>
                      </a:r>
                      <a:r>
                        <a:rPr lang="en-US" sz="1000" b="0" dirty="0">
                          <a:solidFill>
                            <a:schemeClr val="dk1"/>
                          </a:solidFill>
                          <a:latin typeface="Barlow"/>
                          <a:sym typeface="Barlow"/>
                        </a:rPr>
                        <a:t> dataset, addressing the lack of long-duration skeleton data.</a:t>
                      </a:r>
                    </a:p>
                    <a:p>
                      <a:pPr marL="0" lvl="0" indent="0" algn="l" rtl="0">
                        <a:spcBef>
                          <a:spcPts val="0"/>
                        </a:spcBef>
                        <a:spcAft>
                          <a:spcPts val="0"/>
                        </a:spcAft>
                        <a:buClr>
                          <a:schemeClr val="tx1"/>
                        </a:buClr>
                        <a:buFont typeface="Arial" panose="020B0604020202020204" pitchFamily="34" charset="0"/>
                        <a:buNone/>
                      </a:pPr>
                      <a:endParaRPr lang="en-US" sz="1000" b="0" dirty="0">
                        <a:solidFill>
                          <a:schemeClr val="dk1"/>
                        </a:solidFill>
                        <a:latin typeface="Barlow"/>
                        <a:sym typeface="Barlow"/>
                      </a:endParaRPr>
                    </a:p>
                    <a:p>
                      <a:pPr marL="0" lvl="0" indent="0" algn="l" rtl="0">
                        <a:spcBef>
                          <a:spcPts val="0"/>
                        </a:spcBef>
                        <a:spcAft>
                          <a:spcPts val="900"/>
                        </a:spcAft>
                        <a:buNone/>
                      </a:pPr>
                      <a:r>
                        <a:rPr lang="en-US" sz="1000" b="1" dirty="0">
                          <a:solidFill>
                            <a:schemeClr val="dk1"/>
                          </a:solidFill>
                          <a:latin typeface="Barlow"/>
                          <a:sym typeface="Barlow"/>
                        </a:rPr>
                        <a:t>Needed Improvements:</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Pose Realism: Mitigate unnatural poses through better physical constraints.</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Generalization: Test on more diverse action categories and real-world motion capture data.</a:t>
                      </a:r>
                      <a:endParaRPr sz="1000" b="0" dirty="0">
                        <a:solidFill>
                          <a:schemeClr val="dk1"/>
                        </a:solidFill>
                        <a:latin typeface="Barlow"/>
                        <a:sym typeface="Barlow"/>
                      </a:endParaRPr>
                    </a:p>
                  </a:txBody>
                  <a:tcPr marL="91425" marR="91425" marT="91425" marB="91425">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extLst>
                  <a:ext uri="{0D108BD9-81ED-4DB2-BD59-A6C34878D82A}">
                    <a16:rowId xmlns:a16="http://schemas.microsoft.com/office/drawing/2014/main" val="10005"/>
                  </a:ext>
                </a:extLst>
              </a:tr>
            </a:tbl>
          </a:graphicData>
        </a:graphic>
      </p:graphicFrame>
      <p:sp>
        <p:nvSpPr>
          <p:cNvPr id="306" name="Google Shape;306;p46"/>
          <p:cNvSpPr txBox="1"/>
          <p:nvPr/>
        </p:nvSpPr>
        <p:spPr>
          <a:xfrm>
            <a:off x="643029" y="399540"/>
            <a:ext cx="7704000" cy="323100"/>
          </a:xfrm>
          <a:prstGeom prst="rect">
            <a:avLst/>
          </a:prstGeom>
          <a:noFill/>
          <a:ln>
            <a:noFill/>
          </a:ln>
        </p:spPr>
        <p:txBody>
          <a:bodyPr spcFirstLastPara="1" wrap="square" lIns="91425" tIns="91425" rIns="0" bIns="91425" anchor="t" anchorCtr="0">
            <a:noAutofit/>
          </a:bodyPr>
          <a:lstStyle/>
          <a:p>
            <a:pPr marL="228600" lvl="0" indent="-228600" algn="l" rtl="0">
              <a:spcBef>
                <a:spcPts val="0"/>
              </a:spcBef>
              <a:spcAft>
                <a:spcPts val="0"/>
              </a:spcAft>
              <a:buClr>
                <a:schemeClr val="tx1"/>
              </a:buClr>
              <a:buFont typeface="+mj-lt"/>
              <a:buAutoNum type="arabicPeriod"/>
            </a:pPr>
            <a:r>
              <a:rPr lang="en-US" sz="1200" dirty="0">
                <a:solidFill>
                  <a:schemeClr val="dk1"/>
                </a:solidFill>
                <a:latin typeface="Barlow"/>
                <a:ea typeface="Barlow"/>
                <a:cs typeface="Barlow"/>
                <a:sym typeface="Barlow"/>
              </a:rPr>
              <a:t>Convolutional Sequence Generation for Skeleton-Based Action Synthesis (2019)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8E5CCC41-1992-6C15-B80A-F5097EEAB785}"/>
            </a:ext>
          </a:extLst>
        </p:cNvPr>
        <p:cNvGrpSpPr/>
        <p:nvPr/>
      </p:nvGrpSpPr>
      <p:grpSpPr>
        <a:xfrm>
          <a:off x="0" y="0"/>
          <a:ext cx="0" cy="0"/>
          <a:chOff x="0" y="0"/>
          <a:chExt cx="0" cy="0"/>
        </a:xfrm>
      </p:grpSpPr>
      <p:graphicFrame>
        <p:nvGraphicFramePr>
          <p:cNvPr id="305" name="Google Shape;305;p46">
            <a:extLst>
              <a:ext uri="{FF2B5EF4-FFF2-40B4-BE49-F238E27FC236}">
                <a16:creationId xmlns:a16="http://schemas.microsoft.com/office/drawing/2014/main" id="{9AF1F503-EAE3-5547-38D7-571F9289040C}"/>
              </a:ext>
            </a:extLst>
          </p:cNvPr>
          <p:cNvGraphicFramePr/>
          <p:nvPr>
            <p:extLst>
              <p:ext uri="{D42A27DB-BD31-4B8C-83A1-F6EECF244321}">
                <p14:modId xmlns:p14="http://schemas.microsoft.com/office/powerpoint/2010/main" val="1676351810"/>
              </p:ext>
            </p:extLst>
          </p:nvPr>
        </p:nvGraphicFramePr>
        <p:xfrm>
          <a:off x="254000" y="574359"/>
          <a:ext cx="8636000" cy="4333130"/>
        </p:xfrm>
        <a:graphic>
          <a:graphicData uri="http://schemas.openxmlformats.org/drawingml/2006/table">
            <a:tbl>
              <a:tblPr>
                <a:noFill/>
                <a:tableStyleId>{4D7A009A-3F8C-4F84-8700-6069067AD273}</a:tableStyleId>
              </a:tblPr>
              <a:tblGrid>
                <a:gridCol w="1071518">
                  <a:extLst>
                    <a:ext uri="{9D8B030D-6E8A-4147-A177-3AD203B41FA5}">
                      <a16:colId xmlns:a16="http://schemas.microsoft.com/office/drawing/2014/main" val="20000"/>
                    </a:ext>
                  </a:extLst>
                </a:gridCol>
                <a:gridCol w="3931296">
                  <a:extLst>
                    <a:ext uri="{9D8B030D-6E8A-4147-A177-3AD203B41FA5}">
                      <a16:colId xmlns:a16="http://schemas.microsoft.com/office/drawing/2014/main" val="20001"/>
                    </a:ext>
                  </a:extLst>
                </a:gridCol>
                <a:gridCol w="3633186">
                  <a:extLst>
                    <a:ext uri="{9D8B030D-6E8A-4147-A177-3AD203B41FA5}">
                      <a16:colId xmlns:a16="http://schemas.microsoft.com/office/drawing/2014/main" val="12568517"/>
                    </a:ext>
                  </a:extLst>
                </a:gridCol>
              </a:tblGrid>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Authors</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gridSpan="2">
                  <a:txBody>
                    <a:bodyPr/>
                    <a:lstStyle/>
                    <a:p>
                      <a:pPr marL="0" lvl="0" indent="0" algn="l" rtl="0">
                        <a:spcBef>
                          <a:spcPts val="0"/>
                        </a:spcBef>
                        <a:spcAft>
                          <a:spcPts val="1600"/>
                        </a:spcAft>
                        <a:buNone/>
                      </a:pPr>
                      <a:r>
                        <a:rPr lang="en-US" sz="1000" dirty="0">
                          <a:solidFill>
                            <a:schemeClr val="dk1"/>
                          </a:solidFill>
                          <a:latin typeface="Barlow"/>
                          <a:ea typeface="Barlow"/>
                          <a:cs typeface="Barlow"/>
                          <a:sym typeface="Barlow"/>
                        </a:rPr>
                        <a:t>Bruno </a:t>
                      </a:r>
                      <a:r>
                        <a:rPr lang="en-US" sz="1000" dirty="0" err="1">
                          <a:solidFill>
                            <a:schemeClr val="dk1"/>
                          </a:solidFill>
                          <a:latin typeface="Barlow"/>
                          <a:ea typeface="Barlow"/>
                          <a:cs typeface="Barlow"/>
                          <a:sym typeface="Barlow"/>
                        </a:rPr>
                        <a:t>Degardin</a:t>
                      </a:r>
                      <a:r>
                        <a:rPr lang="en-US" sz="1000" dirty="0">
                          <a:solidFill>
                            <a:schemeClr val="dk1"/>
                          </a:solidFill>
                          <a:latin typeface="Barlow"/>
                          <a:ea typeface="Barlow"/>
                          <a:cs typeface="Barlow"/>
                          <a:sym typeface="Barlow"/>
                        </a:rPr>
                        <a:t>, Joao Neves, Vasco Lopes, Joao Brito, Ehsan Yaghoubi, Hugo </a:t>
                      </a:r>
                      <a:r>
                        <a:rPr lang="en-US" sz="1000" dirty="0" err="1">
                          <a:solidFill>
                            <a:schemeClr val="dk1"/>
                          </a:solidFill>
                          <a:latin typeface="Barlow"/>
                          <a:ea typeface="Barlow"/>
                          <a:cs typeface="Barlow"/>
                          <a:sym typeface="Barlow"/>
                        </a:rPr>
                        <a:t>Proenca</a:t>
                      </a:r>
                      <a:endParaRPr lang="en-US" sz="1000"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Datasets</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gridSpan="2">
                  <a:txBody>
                    <a:bodyPr/>
                    <a:lstStyle/>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NTU-RGB+D, NTU-120 RGB+D </a:t>
                      </a:r>
                      <a:r>
                        <a:rPr lang="en-US" sz="1000" dirty="0">
                          <a:solidFill>
                            <a:schemeClr val="dk1"/>
                          </a:solidFill>
                          <a:latin typeface="Barlow"/>
                          <a:ea typeface="Barlow"/>
                          <a:cs typeface="Barlow"/>
                          <a:sym typeface="Wingdings" panose="05000000000000000000" pitchFamily="2" charset="2"/>
                        </a:rPr>
                        <a:t></a:t>
                      </a:r>
                      <a:r>
                        <a:rPr lang="en-US" sz="1000" dirty="0">
                          <a:solidFill>
                            <a:schemeClr val="dk1"/>
                          </a:solidFill>
                          <a:latin typeface="Barlow"/>
                          <a:ea typeface="Barlow"/>
                          <a:cs typeface="Barlow"/>
                          <a:sym typeface="Barlow"/>
                        </a:rPr>
                        <a:t> Extended version of NTU RGB+D with 114,480 samples and 120 action classes. (25 joints)</a:t>
                      </a:r>
                    </a:p>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Human3.6M </a:t>
                      </a:r>
                      <a:r>
                        <a:rPr lang="en-US" sz="1000" dirty="0">
                          <a:solidFill>
                            <a:schemeClr val="dk1"/>
                          </a:solidFill>
                          <a:latin typeface="Barlow"/>
                          <a:ea typeface="Barlow"/>
                          <a:cs typeface="Barlow"/>
                          <a:sym typeface="Wingdings" panose="05000000000000000000" pitchFamily="2" charset="2"/>
                        </a:rPr>
                        <a:t> </a:t>
                      </a:r>
                      <a:r>
                        <a:rPr lang="en-US" sz="1000" dirty="0">
                          <a:solidFill>
                            <a:schemeClr val="dk1"/>
                          </a:solidFill>
                          <a:latin typeface="Barlow"/>
                          <a:ea typeface="Barlow"/>
                          <a:cs typeface="Barlow"/>
                          <a:sym typeface="Barlow"/>
                        </a:rPr>
                        <a:t>Simpler dataset with </a:t>
                      </a:r>
                      <a:r>
                        <a:rPr lang="en-US" sz="1000" b="1" dirty="0">
                          <a:solidFill>
                            <a:schemeClr val="dk1"/>
                          </a:solidFill>
                          <a:latin typeface="Barlow"/>
                          <a:ea typeface="Barlow"/>
                          <a:cs typeface="Barlow"/>
                          <a:sym typeface="Barlow"/>
                        </a:rPr>
                        <a:t>2D human motions </a:t>
                      </a:r>
                      <a:r>
                        <a:rPr lang="en-US" sz="1000" dirty="0">
                          <a:solidFill>
                            <a:schemeClr val="dk1"/>
                          </a:solidFill>
                          <a:latin typeface="Barlow"/>
                          <a:ea typeface="Barlow"/>
                          <a:cs typeface="Barlow"/>
                          <a:sym typeface="Barlow"/>
                        </a:rPr>
                        <a:t>(15 joints per skeleton). </a:t>
                      </a:r>
                    </a:p>
                    <a:p>
                      <a:pPr marL="171450" marR="0" lvl="0" indent="-171450" algn="l" rtl="0">
                        <a:lnSpc>
                          <a:spcPct val="100000"/>
                        </a:lnSpc>
                        <a:spcBef>
                          <a:spcPts val="0"/>
                        </a:spcBef>
                        <a:spcAft>
                          <a:spcPts val="200"/>
                        </a:spcAft>
                        <a:buClr>
                          <a:schemeClr val="tx1"/>
                        </a:buClr>
                        <a:buFont typeface="Arial" panose="020B0604020202020204" pitchFamily="34" charset="0"/>
                        <a:buChar char="•"/>
                      </a:pPr>
                      <a:r>
                        <a:rPr lang="en-US" sz="1000" dirty="0">
                          <a:solidFill>
                            <a:schemeClr val="dk1"/>
                          </a:solidFill>
                          <a:latin typeface="Barlow"/>
                          <a:ea typeface="Barlow"/>
                          <a:cs typeface="Barlow"/>
                          <a:sym typeface="Wingdings" panose="05000000000000000000" pitchFamily="2" charset="2"/>
                        </a:rPr>
                        <a:t>NTU-2D RGB+D  Curated version of NTU RGB+D with </a:t>
                      </a:r>
                      <a:r>
                        <a:rPr lang="en-US" sz="1000" b="1" dirty="0">
                          <a:solidFill>
                            <a:schemeClr val="dk1"/>
                          </a:solidFill>
                          <a:latin typeface="Barlow"/>
                          <a:ea typeface="Barlow"/>
                          <a:cs typeface="Barlow"/>
                          <a:sym typeface="Wingdings" panose="05000000000000000000" pitchFamily="2" charset="2"/>
                        </a:rPr>
                        <a:t>2D joint locations </a:t>
                      </a:r>
                      <a:r>
                        <a:rPr lang="en-US" sz="1000" dirty="0">
                          <a:solidFill>
                            <a:schemeClr val="dk1"/>
                          </a:solidFill>
                          <a:latin typeface="Barlow"/>
                          <a:ea typeface="Barlow"/>
                          <a:cs typeface="Barlow"/>
                          <a:sym typeface="Wingdings" panose="05000000000000000000" pitchFamily="2" charset="2"/>
                        </a:rPr>
                        <a:t>for fair comparison.</a:t>
                      </a:r>
                      <a:endParaRPr sz="1000"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US" sz="1100" b="1" dirty="0">
                          <a:solidFill>
                            <a:schemeClr val="hlink"/>
                          </a:solidFill>
                          <a:uFill>
                            <a:noFill/>
                          </a:uFill>
                          <a:latin typeface="Barlow"/>
                          <a:ea typeface="Barlow"/>
                          <a:cs typeface="Barlow"/>
                          <a:sym typeface="Barlow"/>
                        </a:rPr>
                        <a:t>Methodology</a:t>
                      </a:r>
                      <a:endParaRPr sz="1100" b="1" dirty="0">
                        <a:solidFill>
                          <a:schemeClr val="dk1"/>
                        </a:solidFill>
                        <a:latin typeface="Barlow"/>
                        <a:ea typeface="Barlow"/>
                        <a:cs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gridSpan="2">
                  <a:txBody>
                    <a:bodyPr/>
                    <a:lstStyle/>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Kinetic-GAN Architecture</a:t>
                      </a:r>
                    </a:p>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Stochastic Variation: Injects per-joint noise to enhance diversity without compromising skeleton structure.</a:t>
                      </a:r>
                    </a:p>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Residual Blocks: Skip connections with temporal convolutions improve training stability.</a:t>
                      </a:r>
                    </a:p>
                    <a:p>
                      <a:pPr marL="171450" lvl="0" indent="-171450" algn="l" rtl="0">
                        <a:spcBef>
                          <a:spcPts val="0"/>
                        </a:spcBef>
                        <a:spcAft>
                          <a:spcPts val="400"/>
                        </a:spcAft>
                        <a:buClr>
                          <a:schemeClr val="tx1"/>
                        </a:buClr>
                        <a:buFont typeface="Arial" panose="020B0604020202020204" pitchFamily="34" charset="0"/>
                        <a:buChar char="•"/>
                      </a:pPr>
                      <a:r>
                        <a:rPr lang="en-US" sz="1000" dirty="0">
                          <a:solidFill>
                            <a:schemeClr val="dk1"/>
                          </a:solidFill>
                          <a:latin typeface="Barlow"/>
                          <a:ea typeface="Barlow"/>
                          <a:cs typeface="Barlow"/>
                          <a:sym typeface="Barlow"/>
                        </a:rPr>
                        <a:t>Conditional Generation: Embeds action class labels to control synthesis (up to 120 actions).</a:t>
                      </a: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286225">
                <a:tc gridSpan="2">
                  <a:txBody>
                    <a:bodyPr/>
                    <a:lstStyle/>
                    <a:p>
                      <a:pPr marL="0" lvl="0" indent="0" algn="l" rtl="0">
                        <a:spcBef>
                          <a:spcPts val="0"/>
                        </a:spcBef>
                        <a:spcAft>
                          <a:spcPts val="0"/>
                        </a:spcAft>
                        <a:buNone/>
                      </a:pPr>
                      <a:r>
                        <a:rPr lang="en-US" sz="1100" b="1" dirty="0">
                          <a:solidFill>
                            <a:schemeClr val="dk1"/>
                          </a:solidFill>
                          <a:latin typeface="Barlow"/>
                          <a:ea typeface="Barlow"/>
                          <a:cs typeface="Barlow"/>
                          <a:sym typeface="Barlow"/>
                        </a:rPr>
                        <a:t>Findings</a:t>
                      </a:r>
                    </a:p>
                    <a:p>
                      <a:pPr marL="0" lvl="0" indent="0" algn="l" rtl="0">
                        <a:spcBef>
                          <a:spcPts val="0"/>
                        </a:spcBef>
                        <a:spcAft>
                          <a:spcPts val="0"/>
                        </a:spcAft>
                        <a:buNone/>
                      </a:pPr>
                      <a:endParaRPr lang="en-US" sz="1100" b="1" dirty="0">
                        <a:solidFill>
                          <a:schemeClr val="dk1"/>
                        </a:solidFill>
                        <a:latin typeface="Barlow"/>
                        <a:ea typeface="Barlow"/>
                        <a:cs typeface="Barlow"/>
                        <a:sym typeface="Barlow"/>
                      </a:endParaRP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NTU RGB+D (Global Movement): FID: 3.618 (cross-subject), 4.235 (cross-view) i.e. Outperforms CSGN (FID: 6.030) and c-GAN (FID: 27.480).</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Mapping Network Depth </a:t>
                      </a:r>
                      <a:r>
                        <a:rPr lang="en-US" sz="1000" b="0" dirty="0">
                          <a:solidFill>
                            <a:schemeClr val="dk1"/>
                          </a:solidFill>
                          <a:latin typeface="Barlow"/>
                          <a:sym typeface="Wingdings" panose="05000000000000000000" pitchFamily="2" charset="2"/>
                        </a:rPr>
                        <a:t></a:t>
                      </a:r>
                      <a:r>
                        <a:rPr lang="en-US" sz="1000" b="0" dirty="0">
                          <a:solidFill>
                            <a:schemeClr val="dk1"/>
                          </a:solidFill>
                          <a:latin typeface="Barlow"/>
                          <a:sym typeface="Barlow"/>
                        </a:rPr>
                        <a:t> Deeper networks (6 layers) improve cross-view performance. Stochastic Variation </a:t>
                      </a:r>
                      <a:r>
                        <a:rPr lang="en-US" sz="1000" b="0" dirty="0">
                          <a:solidFill>
                            <a:schemeClr val="dk1"/>
                          </a:solidFill>
                          <a:latin typeface="Barlow"/>
                          <a:sym typeface="Wingdings" panose="05000000000000000000" pitchFamily="2" charset="2"/>
                        </a:rPr>
                        <a:t></a:t>
                      </a:r>
                      <a:r>
                        <a:rPr lang="en-US" sz="1000" b="0" dirty="0">
                          <a:solidFill>
                            <a:schemeClr val="dk1"/>
                          </a:solidFill>
                          <a:latin typeface="Barlow"/>
                          <a:sym typeface="Barlow"/>
                        </a:rPr>
                        <a:t> Increases diversity without structural artifacts. Batch Normalization </a:t>
                      </a:r>
                      <a:r>
                        <a:rPr lang="en-US" sz="1000" b="0" dirty="0">
                          <a:solidFill>
                            <a:schemeClr val="dk1"/>
                          </a:solidFill>
                          <a:latin typeface="Barlow"/>
                          <a:sym typeface="Wingdings" panose="05000000000000000000" pitchFamily="2" charset="2"/>
                        </a:rPr>
                        <a:t></a:t>
                      </a:r>
                      <a:r>
                        <a:rPr lang="en-US" sz="1000" b="0" dirty="0">
                          <a:solidFill>
                            <a:schemeClr val="dk1"/>
                          </a:solidFill>
                          <a:latin typeface="Barlow"/>
                          <a:sym typeface="Barlow"/>
                        </a:rPr>
                        <a:t> Reducing its use eliminates spatial artifacts.</a:t>
                      </a:r>
                    </a:p>
                    <a:p>
                      <a:pPr marL="0" lvl="0" indent="0" algn="l" rtl="0">
                        <a:spcBef>
                          <a:spcPts val="0"/>
                        </a:spcBef>
                        <a:spcAft>
                          <a:spcPts val="0"/>
                        </a:spcAft>
                        <a:buClr>
                          <a:schemeClr val="tx1"/>
                        </a:buClr>
                        <a:buFont typeface="Arial" panose="020B0604020202020204" pitchFamily="34" charset="0"/>
                        <a:buNone/>
                      </a:pPr>
                      <a:endParaRPr lang="en-US" sz="1000" b="0" dirty="0">
                        <a:solidFill>
                          <a:schemeClr val="dk1"/>
                        </a:solidFill>
                        <a:latin typeface="Barlow"/>
                        <a:sym typeface="Barlow"/>
                      </a:endParaRP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Kinetic-GAN outperforms prior methods as it uses graph convolutions to model skeleton structure directly, avoiding the limitations of autoregressive models.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Generates up to 1024 frames of smooth motion without freezing (unlike autoregressive models, which often fail beyond 50 frames).</a:t>
                      </a:r>
                    </a:p>
                    <a:p>
                      <a:pPr marL="171450" lvl="0" indent="-171450" algn="l" rtl="0">
                        <a:spcBef>
                          <a:spcPts val="0"/>
                        </a:spcBef>
                        <a:spcAft>
                          <a:spcPts val="0"/>
                        </a:spcAft>
                        <a:buClr>
                          <a:schemeClr val="tx1"/>
                        </a:buClr>
                        <a:buFont typeface="Arial" panose="020B0604020202020204" pitchFamily="34" charset="0"/>
                        <a:buChar char="•"/>
                      </a:pPr>
                      <a:r>
                        <a:rPr lang="en-US" sz="1000" b="0" dirty="0">
                          <a:solidFill>
                            <a:schemeClr val="dk1"/>
                          </a:solidFill>
                          <a:latin typeface="Barlow"/>
                          <a:sym typeface="Barlow"/>
                        </a:rPr>
                        <a:t>Stochastic noise injection adds natural variations (e.g., arm swings in walking) without breaking skeleton constraints.</a:t>
                      </a:r>
                      <a:endParaRPr sz="1000" b="0" dirty="0">
                        <a:solidFill>
                          <a:schemeClr val="dk1"/>
                        </a:solidFill>
                        <a:latin typeface="Barlow"/>
                        <a:sym typeface="Barlow"/>
                      </a:endParaRPr>
                    </a:p>
                  </a:txBody>
                  <a:tcPr marL="91425" marR="91425" marT="91425" marB="91425">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hMerge="1">
                  <a:txBody>
                    <a:bodyPr/>
                    <a:lstStyle/>
                    <a:p>
                      <a:endParaRPr dirty="0"/>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900"/>
                        </a:spcAft>
                        <a:buNone/>
                      </a:pPr>
                      <a:r>
                        <a:rPr lang="en-US" sz="1100" b="1" dirty="0">
                          <a:solidFill>
                            <a:schemeClr val="dk1"/>
                          </a:solidFill>
                          <a:latin typeface="Barlow"/>
                          <a:sym typeface="Barlow"/>
                        </a:rPr>
                        <a:t>Future Improvements:</a:t>
                      </a:r>
                    </a:p>
                    <a:p>
                      <a:pPr marL="171450" lvl="0" indent="-171450" algn="l" rtl="0">
                        <a:spcBef>
                          <a:spcPts val="0"/>
                        </a:spcBef>
                        <a:spcAft>
                          <a:spcPts val="400"/>
                        </a:spcAft>
                        <a:buClr>
                          <a:schemeClr val="tx1"/>
                        </a:buClr>
                        <a:buFont typeface="Arial" panose="020B0604020202020204" pitchFamily="34" charset="0"/>
                        <a:buChar char="•"/>
                      </a:pPr>
                      <a:r>
                        <a:rPr lang="en-US" sz="1000" b="0" dirty="0">
                          <a:solidFill>
                            <a:schemeClr val="dk1"/>
                          </a:solidFill>
                          <a:latin typeface="Barlow"/>
                          <a:sym typeface="Barlow"/>
                        </a:rPr>
                        <a:t>Physics-Based Constraints </a:t>
                      </a:r>
                      <a:r>
                        <a:rPr lang="en-US" sz="1000" b="0" dirty="0">
                          <a:solidFill>
                            <a:schemeClr val="dk1"/>
                          </a:solidFill>
                          <a:latin typeface="Barlow"/>
                          <a:sym typeface="Wingdings" panose="05000000000000000000" pitchFamily="2" charset="2"/>
                        </a:rPr>
                        <a:t> </a:t>
                      </a:r>
                      <a:r>
                        <a:rPr lang="en-US" sz="1000" b="0" dirty="0">
                          <a:solidFill>
                            <a:schemeClr val="dk1"/>
                          </a:solidFill>
                          <a:latin typeface="Barlow"/>
                          <a:sym typeface="Barlow"/>
                        </a:rPr>
                        <a:t>Add a kinematic loss term to penalize impossible joint rotations (e.g., elbow bending backward).</a:t>
                      </a:r>
                    </a:p>
                    <a:p>
                      <a:pPr marL="171450" lvl="0" indent="-171450" algn="l" rtl="0">
                        <a:spcBef>
                          <a:spcPts val="0"/>
                        </a:spcBef>
                        <a:spcAft>
                          <a:spcPts val="900"/>
                        </a:spcAft>
                        <a:buClr>
                          <a:schemeClr val="tx1"/>
                        </a:buClr>
                        <a:buFont typeface="Arial" panose="020B0604020202020204" pitchFamily="34" charset="0"/>
                        <a:buChar char="•"/>
                      </a:pPr>
                      <a:r>
                        <a:rPr lang="en-US" sz="1000" b="0" dirty="0">
                          <a:solidFill>
                            <a:schemeClr val="dk1"/>
                          </a:solidFill>
                          <a:latin typeface="Barlow"/>
                          <a:sym typeface="Barlow"/>
                        </a:rPr>
                        <a:t>Fine-Grained Action Control </a:t>
                      </a:r>
                      <a:r>
                        <a:rPr lang="en-US" sz="1000" b="0" dirty="0">
                          <a:solidFill>
                            <a:schemeClr val="dk1"/>
                          </a:solidFill>
                          <a:latin typeface="Barlow"/>
                          <a:sym typeface="Wingdings" panose="05000000000000000000" pitchFamily="2" charset="2"/>
                        </a:rPr>
                        <a:t> </a:t>
                      </a:r>
                      <a:r>
                        <a:rPr lang="en-US" sz="1000" b="0" dirty="0">
                          <a:solidFill>
                            <a:schemeClr val="dk1"/>
                          </a:solidFill>
                          <a:latin typeface="Barlow"/>
                          <a:sym typeface="Barlow"/>
                        </a:rPr>
                        <a:t>Hierarchical conditioning: Allow control over sub-actions (e.g., "wave right hand while walking").</a:t>
                      </a:r>
                    </a:p>
                    <a:p>
                      <a:pPr marL="171450" lvl="0" indent="-171450" algn="l" rtl="0">
                        <a:spcBef>
                          <a:spcPts val="0"/>
                        </a:spcBef>
                        <a:spcAft>
                          <a:spcPts val="900"/>
                        </a:spcAft>
                        <a:buClr>
                          <a:schemeClr val="tx1"/>
                        </a:buClr>
                        <a:buFont typeface="Arial" panose="020B0604020202020204" pitchFamily="34" charset="0"/>
                        <a:buChar char="•"/>
                      </a:pPr>
                      <a:r>
                        <a:rPr lang="en-US" sz="1000" b="0" dirty="0">
                          <a:solidFill>
                            <a:schemeClr val="dk1"/>
                          </a:solidFill>
                          <a:latin typeface="Barlow"/>
                          <a:sym typeface="Barlow"/>
                        </a:rPr>
                        <a:t>Dataset Expansion </a:t>
                      </a:r>
                      <a:r>
                        <a:rPr lang="en-US" sz="1000" b="0" dirty="0">
                          <a:solidFill>
                            <a:schemeClr val="dk1"/>
                          </a:solidFill>
                          <a:latin typeface="Barlow"/>
                          <a:sym typeface="Wingdings" panose="05000000000000000000" pitchFamily="2" charset="2"/>
                        </a:rPr>
                        <a:t> </a:t>
                      </a:r>
                      <a:r>
                        <a:rPr lang="en-US" sz="1000" b="0" dirty="0">
                          <a:solidFill>
                            <a:schemeClr val="dk1"/>
                          </a:solidFill>
                          <a:latin typeface="Barlow"/>
                          <a:sym typeface="Barlow"/>
                        </a:rPr>
                        <a:t>Include collisions/contacts: Add data with object interactions (e.g., "picking up a box") to improve realism.</a:t>
                      </a:r>
                    </a:p>
                  </a:txBody>
                  <a:tcPr marL="91425" marR="91425" marT="91425" marB="91425">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extLst>
                  <a:ext uri="{0D108BD9-81ED-4DB2-BD59-A6C34878D82A}">
                    <a16:rowId xmlns:a16="http://schemas.microsoft.com/office/drawing/2014/main" val="10005"/>
                  </a:ext>
                </a:extLst>
              </a:tr>
            </a:tbl>
          </a:graphicData>
        </a:graphic>
      </p:graphicFrame>
      <p:sp>
        <p:nvSpPr>
          <p:cNvPr id="306" name="Google Shape;306;p46">
            <a:extLst>
              <a:ext uri="{FF2B5EF4-FFF2-40B4-BE49-F238E27FC236}">
                <a16:creationId xmlns:a16="http://schemas.microsoft.com/office/drawing/2014/main" id="{265799F2-BE3C-3A71-970A-96472338F189}"/>
              </a:ext>
            </a:extLst>
          </p:cNvPr>
          <p:cNvSpPr txBox="1"/>
          <p:nvPr/>
        </p:nvSpPr>
        <p:spPr>
          <a:xfrm>
            <a:off x="254000" y="236011"/>
            <a:ext cx="7704000" cy="323100"/>
          </a:xfrm>
          <a:prstGeom prst="rect">
            <a:avLst/>
          </a:prstGeom>
          <a:noFill/>
          <a:ln>
            <a:noFill/>
          </a:ln>
        </p:spPr>
        <p:txBody>
          <a:bodyPr spcFirstLastPara="1" wrap="square" lIns="91425" tIns="91425" rIns="0" bIns="91425" anchor="t" anchorCtr="0">
            <a:noAutofit/>
          </a:bodyPr>
          <a:lstStyle/>
          <a:p>
            <a:pPr lvl="0" algn="l" rtl="0">
              <a:spcBef>
                <a:spcPts val="0"/>
              </a:spcBef>
              <a:spcAft>
                <a:spcPts val="0"/>
              </a:spcAft>
              <a:buClr>
                <a:schemeClr val="tx1"/>
              </a:buClr>
            </a:pPr>
            <a:r>
              <a:rPr lang="en-US" sz="1200" dirty="0">
                <a:solidFill>
                  <a:schemeClr val="dk1"/>
                </a:solidFill>
                <a:latin typeface="Barlow"/>
                <a:ea typeface="Barlow"/>
                <a:cs typeface="Barlow"/>
                <a:sym typeface="Barlow"/>
              </a:rPr>
              <a:t>2. Generative Adversarial Graph Convolutional Networks for Human Action Synthesis (2022)</a:t>
            </a:r>
          </a:p>
        </p:txBody>
      </p:sp>
    </p:spTree>
    <p:extLst>
      <p:ext uri="{BB962C8B-B14F-4D97-AF65-F5344CB8AC3E}">
        <p14:creationId xmlns:p14="http://schemas.microsoft.com/office/powerpoint/2010/main" val="1638333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4"/>
          <p:cNvSpPr txBox="1">
            <a:spLocks noGrp="1"/>
          </p:cNvSpPr>
          <p:nvPr>
            <p:ph type="title"/>
          </p:nvPr>
        </p:nvSpPr>
        <p:spPr>
          <a:xfrm>
            <a:off x="720000" y="1286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Key Issues Addressed</a:t>
            </a:r>
          </a:p>
        </p:txBody>
      </p:sp>
      <p:cxnSp>
        <p:nvCxnSpPr>
          <p:cNvPr id="437" name="Google Shape;437;p54"/>
          <p:cNvCxnSpPr/>
          <p:nvPr/>
        </p:nvCxnSpPr>
        <p:spPr>
          <a:xfrm>
            <a:off x="4572000" y="1613450"/>
            <a:ext cx="0" cy="3247800"/>
          </a:xfrm>
          <a:prstGeom prst="straightConnector1">
            <a:avLst/>
          </a:prstGeom>
          <a:noFill/>
          <a:ln w="19050" cap="flat" cmpd="sng">
            <a:solidFill>
              <a:schemeClr val="dk1"/>
            </a:solidFill>
            <a:prstDash val="solid"/>
            <a:round/>
            <a:headEnd type="none" w="med" len="med"/>
            <a:tailEnd type="none" w="med" len="med"/>
          </a:ln>
        </p:spPr>
      </p:cxnSp>
      <p:sp>
        <p:nvSpPr>
          <p:cNvPr id="21" name="TextBox 20">
            <a:extLst>
              <a:ext uri="{FF2B5EF4-FFF2-40B4-BE49-F238E27FC236}">
                <a16:creationId xmlns:a16="http://schemas.microsoft.com/office/drawing/2014/main" id="{A24841F5-9602-FC98-0501-F26BCFC2F2C0}"/>
              </a:ext>
            </a:extLst>
          </p:cNvPr>
          <p:cNvSpPr txBox="1"/>
          <p:nvPr/>
        </p:nvSpPr>
        <p:spPr>
          <a:xfrm>
            <a:off x="321732" y="1249032"/>
            <a:ext cx="4028438" cy="3765774"/>
          </a:xfrm>
          <a:prstGeom prst="rect">
            <a:avLst/>
          </a:prstGeom>
          <a:noFill/>
        </p:spPr>
        <p:txBody>
          <a:bodyPr wrap="square">
            <a:spAutoFit/>
          </a:bodyPr>
          <a:lstStyle/>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Autoregressive Limitations: </a:t>
            </a:r>
            <a:r>
              <a:rPr kumimoji="0" lang="en-US" b="0" i="0" u="none" strike="noStrike" kern="0" cap="none" spc="0" normalizeH="0" baseline="0" noProof="0" dirty="0">
                <a:ln>
                  <a:noFill/>
                </a:ln>
                <a:solidFill>
                  <a:srgbClr val="FFFFFF"/>
                </a:solidFill>
                <a:effectLst/>
                <a:uLnTx/>
                <a:uFillTx/>
                <a:latin typeface="Barlow"/>
                <a:sym typeface="Barlow"/>
              </a:rPr>
              <a:t>Frame-by-frame generation (e.g., LSTMs) caused error accumulation and failed to model multi-scale temporal patterns.</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Short-Sequence Bias: </a:t>
            </a:r>
            <a:r>
              <a:rPr kumimoji="0" lang="en-US" b="0" i="0" u="none" strike="noStrike" kern="0" cap="none" spc="0" normalizeH="0" baseline="0" noProof="0" dirty="0">
                <a:ln>
                  <a:noFill/>
                </a:ln>
                <a:solidFill>
                  <a:srgbClr val="FFFFFF"/>
                </a:solidFill>
                <a:effectLst/>
                <a:uLnTx/>
                <a:uFillTx/>
                <a:latin typeface="Barlow"/>
                <a:sym typeface="Barlow"/>
              </a:rPr>
              <a:t>Existing datasets (e.g., NTU RGB+D) lacked long-duration sequences, limiting training for realistic dances (3–5 minutes).</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Spatial-Temporal Disconnect: </a:t>
            </a:r>
            <a:r>
              <a:rPr kumimoji="0" lang="en-US" b="0" i="0" u="none" strike="noStrike" kern="0" cap="none" spc="0" normalizeH="0" baseline="0" noProof="0" dirty="0">
                <a:ln>
                  <a:noFill/>
                </a:ln>
                <a:solidFill>
                  <a:srgbClr val="FFFFFF"/>
                </a:solidFill>
                <a:effectLst/>
                <a:uLnTx/>
                <a:uFillTx/>
                <a:latin typeface="Barlow"/>
                <a:sym typeface="Barlow"/>
              </a:rPr>
              <a:t>Treating skeletons as vectors (not graphs) ignored joint relationships, leading to incoherent poses.</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Gaussian Process Overhead: </a:t>
            </a:r>
            <a:r>
              <a:rPr kumimoji="0" lang="en-US" b="0" i="0" u="none" strike="noStrike" kern="0" cap="none" spc="0" normalizeH="0" baseline="0" noProof="0" dirty="0">
                <a:ln>
                  <a:noFill/>
                </a:ln>
                <a:solidFill>
                  <a:srgbClr val="FFFFFF"/>
                </a:solidFill>
                <a:effectLst/>
                <a:uLnTx/>
                <a:uFillTx/>
                <a:latin typeface="Barlow"/>
                <a:sym typeface="Barlow"/>
              </a:rPr>
              <a:t>Modeling latent vectors with GP priors was computationally expensive and limited diversity.</a:t>
            </a:r>
          </a:p>
        </p:txBody>
      </p:sp>
      <p:sp>
        <p:nvSpPr>
          <p:cNvPr id="22" name="TextBox 21">
            <a:extLst>
              <a:ext uri="{FF2B5EF4-FFF2-40B4-BE49-F238E27FC236}">
                <a16:creationId xmlns:a16="http://schemas.microsoft.com/office/drawing/2014/main" id="{2FFD3859-0A37-7013-A709-289B0FDF069C}"/>
              </a:ext>
            </a:extLst>
          </p:cNvPr>
          <p:cNvSpPr txBox="1"/>
          <p:nvPr/>
        </p:nvSpPr>
        <p:spPr>
          <a:xfrm>
            <a:off x="4902203" y="1243642"/>
            <a:ext cx="4028437" cy="3765774"/>
          </a:xfrm>
          <a:prstGeom prst="rect">
            <a:avLst/>
          </a:prstGeom>
          <a:noFill/>
        </p:spPr>
        <p:txBody>
          <a:bodyPr wrap="square">
            <a:spAutoFit/>
          </a:bodyPr>
          <a:lstStyle/>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Limited Action Control:</a:t>
            </a:r>
            <a:r>
              <a:rPr kumimoji="0" lang="en-US" b="0" i="0" u="none" strike="noStrike" kern="0" cap="none" spc="0" normalizeH="0" baseline="0" noProof="0" dirty="0">
                <a:ln>
                  <a:noFill/>
                </a:ln>
                <a:solidFill>
                  <a:srgbClr val="FFFFFF"/>
                </a:solidFill>
                <a:effectLst/>
                <a:uLnTx/>
                <a:uFillTx/>
                <a:latin typeface="Barlow"/>
                <a:sym typeface="Barlow"/>
              </a:rPr>
              <a:t> Prior methods could condition only ~10 actions; scaling to 120+ actions required disentangling latent space without losing quality.</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Artefacts in Generation:</a:t>
            </a:r>
            <a:r>
              <a:rPr kumimoji="0" lang="en-US" b="0" i="0" u="none" strike="noStrike" kern="0" cap="none" spc="0" normalizeH="0" baseline="0" noProof="0" dirty="0">
                <a:ln>
                  <a:noFill/>
                </a:ln>
                <a:solidFill>
                  <a:srgbClr val="FFFFFF"/>
                </a:solidFill>
                <a:effectLst/>
                <a:uLnTx/>
                <a:uFillTx/>
                <a:latin typeface="Barlow"/>
                <a:sym typeface="Barlow"/>
              </a:rPr>
              <a:t> Batch normalization in GANs caused unnatural skeleton distortions (e.g., twisted limbs).</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Poor Temporal Flexibility:</a:t>
            </a:r>
            <a:r>
              <a:rPr kumimoji="0" lang="en-US" b="0" i="0" u="none" strike="noStrike" kern="0" cap="none" spc="0" normalizeH="0" baseline="0" noProof="0" dirty="0">
                <a:ln>
                  <a:noFill/>
                </a:ln>
                <a:solidFill>
                  <a:srgbClr val="FFFFFF"/>
                </a:solidFill>
                <a:effectLst/>
                <a:uLnTx/>
                <a:uFillTx/>
                <a:latin typeface="Barlow"/>
                <a:sym typeface="Barlow"/>
              </a:rPr>
              <a:t> Autoregressive/Gaussian process-based methods limited long-term diversity and bidirectional dependencies.</a:t>
            </a:r>
          </a:p>
          <a:p>
            <a:pPr marL="285750" marR="0" lvl="0" indent="-285750" algn="l" defTabSz="914400" rtl="0" eaLnBrk="1" fontAlgn="auto" latinLnBrk="0" hangingPunct="1">
              <a:lnSpc>
                <a:spcPct val="115000"/>
              </a:lnSpc>
              <a:spcBef>
                <a:spcPts val="0"/>
              </a:spcBef>
              <a:spcAft>
                <a:spcPts val="600"/>
              </a:spcAft>
              <a:buClr>
                <a:srgbClr val="FFFFFF"/>
              </a:buClr>
              <a:buSzPts val="1400"/>
              <a:buFont typeface="Nunito Light"/>
              <a:buChar char="●"/>
              <a:tabLst/>
              <a:defRPr/>
            </a:pPr>
            <a:r>
              <a:rPr kumimoji="0" lang="en-US" b="1" i="0" u="none" strike="noStrike" kern="0" cap="none" spc="0" normalizeH="0" baseline="0" noProof="0" dirty="0">
                <a:ln>
                  <a:noFill/>
                </a:ln>
                <a:solidFill>
                  <a:srgbClr val="FFFFFF"/>
                </a:solidFill>
                <a:effectLst/>
                <a:uLnTx/>
                <a:uFillTx/>
                <a:latin typeface="Barlow"/>
                <a:sym typeface="Barlow"/>
              </a:rPr>
              <a:t>Low Variation: </a:t>
            </a:r>
            <a:r>
              <a:rPr kumimoji="0" lang="en-US" b="0" i="0" u="none" strike="noStrike" kern="0" cap="none" spc="0" normalizeH="0" baseline="0" noProof="0" dirty="0">
                <a:ln>
                  <a:noFill/>
                </a:ln>
                <a:solidFill>
                  <a:srgbClr val="FFFFFF"/>
                </a:solidFill>
                <a:effectLst/>
                <a:uLnTx/>
                <a:uFillTx/>
                <a:latin typeface="Barlow"/>
                <a:sym typeface="Barlow"/>
              </a:rPr>
              <a:t>Existing models struggled to add stochasticity (e.g., natural limb swings) without breaking skeleton structure.</a:t>
            </a:r>
          </a:p>
        </p:txBody>
      </p:sp>
      <p:sp>
        <p:nvSpPr>
          <p:cNvPr id="23" name="Google Shape;412;p54">
            <a:extLst>
              <a:ext uri="{FF2B5EF4-FFF2-40B4-BE49-F238E27FC236}">
                <a16:creationId xmlns:a16="http://schemas.microsoft.com/office/drawing/2014/main" id="{243234C8-E026-8EBA-D948-69EF054BC9A0}"/>
              </a:ext>
            </a:extLst>
          </p:cNvPr>
          <p:cNvSpPr txBox="1">
            <a:spLocks/>
          </p:cNvSpPr>
          <p:nvPr/>
        </p:nvSpPr>
        <p:spPr>
          <a:xfrm>
            <a:off x="5711781" y="799621"/>
            <a:ext cx="2409280" cy="3457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1pPr>
            <a:lvl2pPr marR="0" lvl="1"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2pPr>
            <a:lvl3pPr marR="0" lvl="2"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3pPr>
            <a:lvl4pPr marR="0" lvl="3"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4pPr>
            <a:lvl5pPr marR="0" lvl="4"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5pPr>
            <a:lvl6pPr marR="0" lvl="5"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6pPr>
            <a:lvl7pPr marR="0" lvl="6"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7pPr>
            <a:lvl8pPr marR="0" lvl="7"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8pPr>
            <a:lvl9pPr marR="0" lvl="8"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9pPr>
          </a:lstStyle>
          <a:p>
            <a:pPr algn="ctr"/>
            <a:r>
              <a:rPr lang="en-US" sz="2000" dirty="0"/>
              <a:t>Kinetic-GAN (2022)</a:t>
            </a:r>
          </a:p>
        </p:txBody>
      </p:sp>
      <p:sp>
        <p:nvSpPr>
          <p:cNvPr id="24" name="Google Shape;412;p54">
            <a:extLst>
              <a:ext uri="{FF2B5EF4-FFF2-40B4-BE49-F238E27FC236}">
                <a16:creationId xmlns:a16="http://schemas.microsoft.com/office/drawing/2014/main" id="{AC90E4C8-71CC-9FAE-5FA0-37AE7E111D1F}"/>
              </a:ext>
            </a:extLst>
          </p:cNvPr>
          <p:cNvSpPr txBox="1">
            <a:spLocks/>
          </p:cNvSpPr>
          <p:nvPr/>
        </p:nvSpPr>
        <p:spPr>
          <a:xfrm>
            <a:off x="1131311" y="799621"/>
            <a:ext cx="2409280" cy="3457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1pPr>
            <a:lvl2pPr marR="0" lvl="1"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2pPr>
            <a:lvl3pPr marR="0" lvl="2"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3pPr>
            <a:lvl4pPr marR="0" lvl="3"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4pPr>
            <a:lvl5pPr marR="0" lvl="4"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5pPr>
            <a:lvl6pPr marR="0" lvl="5"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6pPr>
            <a:lvl7pPr marR="0" lvl="6"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7pPr>
            <a:lvl8pPr marR="0" lvl="7"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8pPr>
            <a:lvl9pPr marR="0" lvl="8" algn="l" rtl="0">
              <a:lnSpc>
                <a:spcPct val="80000"/>
              </a:lnSpc>
              <a:spcBef>
                <a:spcPts val="0"/>
              </a:spcBef>
              <a:spcAft>
                <a:spcPts val="0"/>
              </a:spcAft>
              <a:buClr>
                <a:schemeClr val="dk1"/>
              </a:buClr>
              <a:buSzPts val="3500"/>
              <a:buFont typeface="Baskervville"/>
              <a:buNone/>
              <a:defRPr sz="3500" b="0" i="0" u="none" strike="noStrike" cap="none">
                <a:solidFill>
                  <a:schemeClr val="dk1"/>
                </a:solidFill>
                <a:latin typeface="Baskervville"/>
                <a:ea typeface="Baskervville"/>
                <a:cs typeface="Baskervville"/>
                <a:sym typeface="Baskervville"/>
              </a:defRPr>
            </a:lvl9pPr>
          </a:lstStyle>
          <a:p>
            <a:pPr algn="ctr"/>
            <a:r>
              <a:rPr lang="en-US" sz="2000" dirty="0"/>
              <a:t>CSGN (2019)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9"/>
          <p:cNvSpPr txBox="1">
            <a:spLocks noGrp="1"/>
          </p:cNvSpPr>
          <p:nvPr>
            <p:ph type="title"/>
          </p:nvPr>
        </p:nvSpPr>
        <p:spPr>
          <a:xfrm>
            <a:off x="2190152" y="2351000"/>
            <a:ext cx="50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CSGN </a:t>
            </a:r>
            <a:r>
              <a:rPr lang="en-US" sz="1100" dirty="0"/>
              <a:t>(Convolutional Sequence Generation Network)</a:t>
            </a:r>
            <a:endParaRPr lang="en-US" dirty="0"/>
          </a:p>
        </p:txBody>
      </p:sp>
      <p:sp>
        <p:nvSpPr>
          <p:cNvPr id="342" name="Google Shape;342;p49"/>
          <p:cNvSpPr txBox="1">
            <a:spLocks noGrp="1"/>
          </p:cNvSpPr>
          <p:nvPr>
            <p:ph type="title" idx="2"/>
          </p:nvPr>
        </p:nvSpPr>
        <p:spPr>
          <a:xfrm>
            <a:off x="2190147" y="1355913"/>
            <a:ext cx="2049344" cy="9951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dirty="0"/>
              <a:t>2019</a:t>
            </a:r>
            <a:endParaRPr dirty="0"/>
          </a:p>
        </p:txBody>
      </p:sp>
      <p:sp>
        <p:nvSpPr>
          <p:cNvPr id="343" name="Google Shape;343;p49"/>
          <p:cNvSpPr txBox="1">
            <a:spLocks noGrp="1"/>
          </p:cNvSpPr>
          <p:nvPr>
            <p:ph type="subTitle" idx="1"/>
          </p:nvPr>
        </p:nvSpPr>
        <p:spPr>
          <a:xfrm>
            <a:off x="2190152" y="3192800"/>
            <a:ext cx="5079600" cy="66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Addressing the Key Issues Faced</a:t>
            </a:r>
          </a:p>
        </p:txBody>
      </p:sp>
      <p:cxnSp>
        <p:nvCxnSpPr>
          <p:cNvPr id="344" name="Google Shape;344;p49"/>
          <p:cNvCxnSpPr>
            <a:endCxn id="341" idx="1"/>
          </p:cNvCxnSpPr>
          <p:nvPr/>
        </p:nvCxnSpPr>
        <p:spPr>
          <a:xfrm>
            <a:off x="-74248" y="2771900"/>
            <a:ext cx="22644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6">
          <a:extLst>
            <a:ext uri="{FF2B5EF4-FFF2-40B4-BE49-F238E27FC236}">
              <a16:creationId xmlns:a16="http://schemas.microsoft.com/office/drawing/2014/main" id="{D906B46A-3C81-C44D-4638-531ED10FDCD4}"/>
            </a:ext>
          </a:extLst>
        </p:cNvPr>
        <p:cNvGrpSpPr/>
        <p:nvPr/>
      </p:nvGrpSpPr>
      <p:grpSpPr>
        <a:xfrm>
          <a:off x="0" y="0"/>
          <a:ext cx="0" cy="0"/>
          <a:chOff x="0" y="0"/>
          <a:chExt cx="0" cy="0"/>
        </a:xfrm>
      </p:grpSpPr>
      <p:graphicFrame>
        <p:nvGraphicFramePr>
          <p:cNvPr id="738" name="Google Shape;738;p74">
            <a:extLst>
              <a:ext uri="{FF2B5EF4-FFF2-40B4-BE49-F238E27FC236}">
                <a16:creationId xmlns:a16="http://schemas.microsoft.com/office/drawing/2014/main" id="{CC26F066-6644-6565-92DC-23711C594E98}"/>
              </a:ext>
            </a:extLst>
          </p:cNvPr>
          <p:cNvGraphicFramePr/>
          <p:nvPr>
            <p:extLst>
              <p:ext uri="{D42A27DB-BD31-4B8C-83A1-F6EECF244321}">
                <p14:modId xmlns:p14="http://schemas.microsoft.com/office/powerpoint/2010/main" val="36280287"/>
              </p:ext>
            </p:extLst>
          </p:nvPr>
        </p:nvGraphicFramePr>
        <p:xfrm>
          <a:off x="540327" y="529660"/>
          <a:ext cx="8063345" cy="4084180"/>
        </p:xfrm>
        <a:graphic>
          <a:graphicData uri="http://schemas.openxmlformats.org/drawingml/2006/table">
            <a:tbl>
              <a:tblPr>
                <a:noFill/>
                <a:tableStyleId>{4D7A009A-3F8C-4F84-8700-6069067AD273}</a:tableStyleId>
              </a:tblPr>
              <a:tblGrid>
                <a:gridCol w="1281545">
                  <a:extLst>
                    <a:ext uri="{9D8B030D-6E8A-4147-A177-3AD203B41FA5}">
                      <a16:colId xmlns:a16="http://schemas.microsoft.com/office/drawing/2014/main" val="20000"/>
                    </a:ext>
                  </a:extLst>
                </a:gridCol>
                <a:gridCol w="2098964">
                  <a:extLst>
                    <a:ext uri="{9D8B030D-6E8A-4147-A177-3AD203B41FA5}">
                      <a16:colId xmlns:a16="http://schemas.microsoft.com/office/drawing/2014/main" val="3301649940"/>
                    </a:ext>
                  </a:extLst>
                </a:gridCol>
                <a:gridCol w="4682836">
                  <a:extLst>
                    <a:ext uri="{9D8B030D-6E8A-4147-A177-3AD203B41FA5}">
                      <a16:colId xmlns:a16="http://schemas.microsoft.com/office/drawing/2014/main" val="20001"/>
                    </a:ext>
                  </a:extLst>
                </a:gridCol>
              </a:tblGrid>
              <a:tr h="363958">
                <a:tc>
                  <a:txBody>
                    <a:bodyPr/>
                    <a:lstStyle/>
                    <a:p>
                      <a:pPr marL="0" lvl="0" indent="0" algn="l" rtl="0">
                        <a:spcBef>
                          <a:spcPts val="0"/>
                        </a:spcBef>
                        <a:spcAft>
                          <a:spcPts val="0"/>
                        </a:spcAft>
                        <a:buNone/>
                      </a:pPr>
                      <a:r>
                        <a:rPr lang="en-US" sz="1800" b="1" i="0" dirty="0">
                          <a:solidFill>
                            <a:schemeClr val="accent1"/>
                          </a:solidFill>
                          <a:latin typeface="Baskervville"/>
                          <a:ea typeface="Baskervville"/>
                          <a:cs typeface="Baskervville"/>
                          <a:sym typeface="Baskervville"/>
                        </a:rPr>
                        <a:t>Problem</a:t>
                      </a:r>
                      <a:endParaRPr sz="1800" b="1" i="0" dirty="0">
                        <a:solidFill>
                          <a:schemeClr val="accent1"/>
                        </a:solidFill>
                        <a:latin typeface="Baskervville"/>
                        <a:ea typeface="Baskervville"/>
                        <a:cs typeface="Baskervville"/>
                        <a:sym typeface="Baskervville"/>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800" b="1" i="0" dirty="0">
                          <a:solidFill>
                            <a:schemeClr val="accent1"/>
                          </a:solidFill>
                          <a:latin typeface="Baskervville"/>
                          <a:ea typeface="Baskervville"/>
                          <a:cs typeface="Baskervville"/>
                          <a:sym typeface="Baskervville"/>
                        </a:rPr>
                        <a:t>Solution</a:t>
                      </a:r>
                      <a:endParaRPr sz="1800" b="1" i="0" dirty="0">
                        <a:solidFill>
                          <a:schemeClr val="accent1"/>
                        </a:solidFill>
                        <a:latin typeface="Baskervville"/>
                        <a:ea typeface="Baskervville"/>
                        <a:cs typeface="Baskervville"/>
                        <a:sym typeface="Baskervville"/>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800" b="1" i="0" dirty="0">
                          <a:solidFill>
                            <a:schemeClr val="dk1"/>
                          </a:solidFill>
                          <a:latin typeface="Baskervville" panose="020B0604020202020204" charset="0"/>
                          <a:ea typeface="Barlow"/>
                          <a:cs typeface="Barlow"/>
                          <a:sym typeface="Barlow"/>
                        </a:rPr>
                        <a:t>Explanation</a:t>
                      </a:r>
                      <a:endParaRPr sz="1800" b="1" i="0" dirty="0">
                        <a:solidFill>
                          <a:schemeClr val="dk1"/>
                        </a:solidFill>
                        <a:latin typeface="Baskervville" panose="020B0604020202020204" charset="0"/>
                        <a:ea typeface="Barlow"/>
                        <a:cs typeface="Barlow"/>
                        <a:sym typeface="Barlow"/>
                      </a:endParaRPr>
                    </a:p>
                  </a:txBody>
                  <a:tcPr marL="91425" marR="91425" marT="91425" marB="91425" anchor="ctr">
                    <a:lnL w="38100" cap="flat" cmpd="sng" algn="ctr">
                      <a:solidFill>
                        <a:schemeClr val="bg2">
                          <a:lumMod val="50000"/>
                        </a:schemeClr>
                      </a:solidFill>
                      <a:prstDash val="solid"/>
                      <a:round/>
                      <a:headEnd type="none" w="med" len="med"/>
                      <a:tailEnd type="none" w="med" len="med"/>
                    </a:lnL>
                    <a:lnR w="38100" cap="flat" cmpd="sng" algn="ctr">
                      <a:solidFill>
                        <a:schemeClr val="bg2">
                          <a:lumMod val="50000"/>
                        </a:schemeClr>
                      </a:solidFill>
                      <a:prstDash val="solid"/>
                      <a:round/>
                      <a:headEnd type="none" w="med" len="med"/>
                      <a:tailEnd type="none" w="med" len="med"/>
                    </a:lnR>
                    <a:lnT w="38100" cap="flat" cmpd="sng" algn="ctr">
                      <a:solidFill>
                        <a:schemeClr val="bg2">
                          <a:lumMod val="50000"/>
                        </a:schemeClr>
                      </a:solidFill>
                      <a:prstDash val="solid"/>
                      <a:round/>
                      <a:headEnd type="none" w="med" len="med"/>
                      <a:tailEnd type="none" w="med" len="med"/>
                    </a:lnT>
                    <a:lnB w="38100"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8997366"/>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Autoregressive Limitations</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Replaced RNNs with convolutional sequence generation and Gaussian Process (GP) priors.</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Convolutional Inductive Bias:</a:t>
                      </a:r>
                      <a:r>
                        <a:rPr lang="en-US" sz="1100" b="0" dirty="0">
                          <a:solidFill>
                            <a:schemeClr val="dk1"/>
                          </a:solidFill>
                          <a:latin typeface="Barlow" panose="00000500000000000000" pitchFamily="2" charset="0"/>
                          <a:ea typeface="Barlow"/>
                          <a:cs typeface="Barlow"/>
                          <a:sym typeface="Barlow"/>
                        </a:rPr>
                        <a:t> Convolutions inherently capture translational invariance and hierarchical patterns (LeCun, CNN theory), ideal for multi-scale temporal modeling.</a:t>
                      </a:r>
                    </a:p>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Gaussian Processes:</a:t>
                      </a:r>
                      <a:r>
                        <a:rPr lang="en-US" sz="1100" b="0" dirty="0">
                          <a:solidFill>
                            <a:schemeClr val="dk1"/>
                          </a:solidFill>
                          <a:latin typeface="Barlow" panose="00000500000000000000" pitchFamily="2" charset="0"/>
                          <a:ea typeface="Barlow"/>
                          <a:cs typeface="Barlow"/>
                          <a:sym typeface="Barlow"/>
                        </a:rPr>
                        <a:t> GP priors enforce smoothness in latent vectors via RBF kernels, grounded in Bayesian non-parametric statistics for modeling temporal correlations.</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38100" cap="flat" cmpd="sng" algn="ctr">
                      <a:solidFill>
                        <a:schemeClr val="bg2">
                          <a:lumMod val="50000"/>
                        </a:schemeClr>
                      </a:solidFill>
                      <a:prstDash val="solid"/>
                      <a:round/>
                      <a:headEnd type="none" w="med" len="med"/>
                      <a:tailEnd type="none" w="med" len="med"/>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Short-Sequence Bias</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Collected </a:t>
                      </a:r>
                      <a:r>
                        <a:rPr lang="en-US" sz="1100" dirty="0" err="1">
                          <a:solidFill>
                            <a:schemeClr val="accent1"/>
                          </a:solidFill>
                          <a:latin typeface="Barlow" panose="00000500000000000000" pitchFamily="2" charset="0"/>
                          <a:ea typeface="Baskervville"/>
                          <a:cs typeface="Baskervville"/>
                          <a:sym typeface="Baskervville"/>
                        </a:rPr>
                        <a:t>MikuDance</a:t>
                      </a:r>
                      <a:r>
                        <a:rPr lang="en-US" sz="1100" dirty="0">
                          <a:solidFill>
                            <a:schemeClr val="accent1"/>
                          </a:solidFill>
                          <a:latin typeface="Barlow" panose="00000500000000000000" pitchFamily="2" charset="0"/>
                          <a:ea typeface="Baskervville"/>
                          <a:cs typeface="Baskervville"/>
                          <a:sym typeface="Baskervville"/>
                        </a:rPr>
                        <a:t> dataset with long sequences (3–5 minutes) and designed a graph pyramid </a:t>
                      </a:r>
                      <a:r>
                        <a:rPr lang="en-US" sz="1100" dirty="0" err="1">
                          <a:solidFill>
                            <a:schemeClr val="accent1"/>
                          </a:solidFill>
                          <a:latin typeface="Barlow" panose="00000500000000000000" pitchFamily="2" charset="0"/>
                          <a:ea typeface="Baskervville"/>
                          <a:cs typeface="Baskervville"/>
                          <a:sym typeface="Baskervville"/>
                        </a:rPr>
                        <a:t>upsampling</a:t>
                      </a:r>
                      <a:r>
                        <a:rPr lang="en-US" sz="1100" dirty="0">
                          <a:solidFill>
                            <a:schemeClr val="accent1"/>
                          </a:solidFill>
                          <a:latin typeface="Barlow" panose="00000500000000000000" pitchFamily="2" charset="0"/>
                          <a:ea typeface="Baskervville"/>
                          <a:cs typeface="Baskervville"/>
                          <a:sym typeface="Baskervville"/>
                        </a:rPr>
                        <a:t> scheme.</a:t>
                      </a: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Graph Pyramids:</a:t>
                      </a:r>
                      <a:r>
                        <a:rPr lang="en-US" sz="1100" b="0" dirty="0">
                          <a:solidFill>
                            <a:schemeClr val="dk1"/>
                          </a:solidFill>
                          <a:latin typeface="Barlow" panose="00000500000000000000" pitchFamily="2" charset="0"/>
                          <a:ea typeface="Barlow"/>
                          <a:cs typeface="Barlow"/>
                          <a:sym typeface="Barlow"/>
                        </a:rPr>
                        <a:t> Inspired by image pyramids (Burt &amp; Adelson), coarsening/refining graphs preserves structural integrity across scales, critical for long-term coherence.</a:t>
                      </a: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Spatial-Temporal Disconnect</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Spatial-temporal graph convolutions with adjacency matrices.</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Spectral Graph Theory:</a:t>
                      </a:r>
                      <a:r>
                        <a:rPr lang="en-US" sz="1100" b="0" dirty="0">
                          <a:solidFill>
                            <a:schemeClr val="dk1"/>
                          </a:solidFill>
                          <a:latin typeface="Barlow" panose="00000500000000000000" pitchFamily="2" charset="0"/>
                          <a:ea typeface="Barlow"/>
                          <a:cs typeface="Barlow"/>
                          <a:sym typeface="Barlow"/>
                        </a:rPr>
                        <a:t> Graph Laplacians define spatial relationships (Bruna et al., spectral convolutions), while temporal convolutions align with TCN (temporal convolutional networks) theory for sequence modeling.</a:t>
                      </a:r>
                      <a:endParaRPr sz="1100" b="0" dirty="0">
                        <a:solidFill>
                          <a:schemeClr val="dk1"/>
                        </a:solidFill>
                        <a:latin typeface="Barlow" panose="00000500000000000000" pitchFamily="2" charset="0"/>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None/>
                      </a:pPr>
                      <a:r>
                        <a:rPr lang="en-US" sz="1200" i="1" dirty="0">
                          <a:solidFill>
                            <a:schemeClr val="accent1"/>
                          </a:solidFill>
                          <a:latin typeface="Barlow" panose="00000500000000000000" pitchFamily="2" charset="0"/>
                          <a:ea typeface="Baskervville"/>
                          <a:cs typeface="Baskervville"/>
                          <a:sym typeface="Baskervville"/>
                        </a:rPr>
                        <a:t>Gaussian Process Overhead</a:t>
                      </a:r>
                      <a:endParaRPr sz="1200" i="1"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0" lvl="0" indent="0" algn="l" rtl="0">
                        <a:spcBef>
                          <a:spcPts val="0"/>
                        </a:spcBef>
                        <a:spcAft>
                          <a:spcPts val="0"/>
                        </a:spcAft>
                        <a:buNone/>
                      </a:pPr>
                      <a:r>
                        <a:rPr lang="en-US" sz="1100" dirty="0">
                          <a:solidFill>
                            <a:schemeClr val="accent1"/>
                          </a:solidFill>
                          <a:latin typeface="Barlow" panose="00000500000000000000" pitchFamily="2" charset="0"/>
                          <a:ea typeface="Baskervville"/>
                          <a:cs typeface="Baskervville"/>
                          <a:sym typeface="Baskervville"/>
                        </a:rPr>
                        <a:t>Used independent GP channels per latent dimension.</a:t>
                      </a:r>
                      <a:endParaRPr sz="1100" dirty="0">
                        <a:solidFill>
                          <a:schemeClr val="accent1"/>
                        </a:solidFill>
                        <a:latin typeface="Barlow" panose="00000500000000000000" pitchFamily="2" charset="0"/>
                        <a:ea typeface="Baskervville"/>
                        <a:cs typeface="Baskervville"/>
                        <a:sym typeface="Baskervville"/>
                      </a:endParaRPr>
                    </a:p>
                  </a:txBody>
                  <a:tcPr marL="91425" marR="91425" marT="91425" marB="91425"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gradFill>
                      <a:gsLst>
                        <a:gs pos="0">
                          <a:srgbClr val="E69138">
                            <a:alpha val="27450"/>
                          </a:srgbClr>
                        </a:gs>
                        <a:gs pos="64000">
                          <a:srgbClr val="050505">
                            <a:alpha val="53725"/>
                          </a:srgbClr>
                        </a:gs>
                        <a:gs pos="95000">
                          <a:srgbClr val="050505">
                            <a:alpha val="0"/>
                          </a:srgbClr>
                        </a:gs>
                        <a:gs pos="100000">
                          <a:srgbClr val="050505">
                            <a:alpha val="0"/>
                          </a:srgbClr>
                        </a:gs>
                      </a:gsLst>
                      <a:lin ang="0" scaled="0"/>
                    </a:gradFill>
                  </a:tcPr>
                </a:tc>
                <a:tc>
                  <a:txBody>
                    <a:bodyPr/>
                    <a:lstStyle/>
                    <a:p>
                      <a:pPr marL="171450" lvl="0" indent="-171450" algn="l" rtl="0">
                        <a:spcBef>
                          <a:spcPts val="0"/>
                        </a:spcBef>
                        <a:spcAft>
                          <a:spcPts val="0"/>
                        </a:spcAft>
                        <a:buClr>
                          <a:schemeClr val="tx1"/>
                        </a:buClr>
                        <a:buFont typeface="Wingdings" panose="05000000000000000000" pitchFamily="2" charset="2"/>
                        <a:buChar char="ü"/>
                      </a:pPr>
                      <a:r>
                        <a:rPr lang="en-US" sz="1100" b="1" dirty="0">
                          <a:solidFill>
                            <a:schemeClr val="dk1"/>
                          </a:solidFill>
                          <a:latin typeface="Barlow" panose="00000500000000000000" pitchFamily="2" charset="0"/>
                          <a:ea typeface="Barlow"/>
                          <a:cs typeface="Barlow"/>
                          <a:sym typeface="Barlow"/>
                        </a:rPr>
                        <a:t>Kernel Design: </a:t>
                      </a:r>
                      <a:r>
                        <a:rPr lang="en-US" sz="1100" b="0" dirty="0">
                          <a:solidFill>
                            <a:schemeClr val="dk1"/>
                          </a:solidFill>
                          <a:latin typeface="Barlow" panose="00000500000000000000" pitchFamily="2" charset="0"/>
                          <a:ea typeface="Barlow"/>
                          <a:cs typeface="Barlow"/>
                          <a:sym typeface="Barlow"/>
                        </a:rPr>
                        <a:t>Independent RBF kernels for each channel reduce computational complexity (O(n²) → O(n)) while maintaining multi-scale modeling, based on kernel methods in machine learning.</a:t>
                      </a:r>
                      <a:endParaRPr sz="1100" b="0" dirty="0">
                        <a:solidFill>
                          <a:schemeClr val="dk1"/>
                        </a:solidFill>
                        <a:latin typeface="Barlow" panose="00000500000000000000" pitchFamily="2" charset="0"/>
                        <a:ea typeface="Barlow"/>
                        <a:cs typeface="Barlow"/>
                        <a:sym typeface="Barlow"/>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4703295"/>
      </p:ext>
    </p:extLst>
  </p:cSld>
  <p:clrMapOvr>
    <a:masterClrMapping/>
  </p:clrMapOvr>
</p:sld>
</file>

<file path=ppt/theme/theme1.xml><?xml version="1.0" encoding="utf-8"?>
<a:theme xmlns:a="http://schemas.openxmlformats.org/drawingml/2006/main" name="The Black Death by Slidesgo">
  <a:themeElements>
    <a:clrScheme name="Simple Light">
      <a:dk1>
        <a:srgbClr val="FFFFFF"/>
      </a:dk1>
      <a:lt1>
        <a:srgbClr val="050505"/>
      </a:lt1>
      <a:dk2>
        <a:srgbClr val="E76A28"/>
      </a:dk2>
      <a:lt2>
        <a:srgbClr val="9B5936"/>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TotalTime>
  <Words>2814</Words>
  <Application>Microsoft Office PowerPoint</Application>
  <PresentationFormat>On-screen Show (16:9)</PresentationFormat>
  <Paragraphs>284</Paragraphs>
  <Slides>31</Slides>
  <Notes>31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Baskervville</vt:lpstr>
      <vt:lpstr>Titillium Web Black</vt:lpstr>
      <vt:lpstr>Fira Sans Extra Condensed Medium</vt:lpstr>
      <vt:lpstr>Archivo Black</vt:lpstr>
      <vt:lpstr>Bebas Neue</vt:lpstr>
      <vt:lpstr>Barlow</vt:lpstr>
      <vt:lpstr>Wingdings</vt:lpstr>
      <vt:lpstr>Arial</vt:lpstr>
      <vt:lpstr>Sans Serif Collection</vt:lpstr>
      <vt:lpstr>Antic</vt:lpstr>
      <vt:lpstr>Nunito Light</vt:lpstr>
      <vt:lpstr>PT Sans</vt:lpstr>
      <vt:lpstr>Anaheim</vt:lpstr>
      <vt:lpstr>Barlow Medium</vt:lpstr>
      <vt:lpstr>The Black Death by Slidesgo</vt:lpstr>
      <vt:lpstr>Action Generation using Graph Convolutional Networks</vt:lpstr>
      <vt:lpstr>Table of contents</vt:lpstr>
      <vt:lpstr>Problem Statement</vt:lpstr>
      <vt:lpstr>Motivation</vt:lpstr>
      <vt:lpstr>Literature survey</vt:lpstr>
      <vt:lpstr>PowerPoint Presentation</vt:lpstr>
      <vt:lpstr>Key Issues Addressed</vt:lpstr>
      <vt:lpstr>CSGN (Convolutional Sequence Generation Network)</vt:lpstr>
      <vt:lpstr>PowerPoint Presentation</vt:lpstr>
      <vt:lpstr>Kinetic-GAN</vt:lpstr>
      <vt:lpstr>PowerPoint Presentation</vt:lpstr>
      <vt:lpstr>Metrics</vt:lpstr>
      <vt:lpstr>PowerPoint Presentation</vt:lpstr>
      <vt:lpstr>PowerPoint Presentation</vt:lpstr>
      <vt:lpstr>Results</vt:lpstr>
      <vt:lpstr>Mouthguards have evolved</vt:lpstr>
      <vt:lpstr>PowerPoint Presentation</vt:lpstr>
      <vt:lpstr>Beliefs about the Black Death</vt:lpstr>
      <vt:lpstr>Symptoms of the Black Death</vt:lpstr>
      <vt:lpstr>Other symptoms</vt:lpstr>
      <vt:lpstr>Awesome words</vt:lpstr>
      <vt:lpstr>—Someone Famous</vt:lpstr>
      <vt:lpstr>Black Death treatment today</vt:lpstr>
      <vt:lpstr>75+ mill.</vt:lpstr>
      <vt:lpstr>7</vt:lpstr>
      <vt:lpstr>Some percentages of the Black Death</vt:lpstr>
      <vt:lpstr>Interactive information on your tablet</vt:lpstr>
      <vt:lpstr>Preventive methods</vt:lpstr>
      <vt:lpstr>Conclusions</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Logesh V</cp:lastModifiedBy>
  <cp:revision>13</cp:revision>
  <dcterms:modified xsi:type="dcterms:W3CDTF">2025-04-12T08:23:02Z</dcterms:modified>
</cp:coreProperties>
</file>